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0.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1" r:id="rId2"/>
    <p:sldMasterId id="2147483855" r:id="rId3"/>
    <p:sldMasterId id="2147483869" r:id="rId4"/>
    <p:sldMasterId id="2147483883" r:id="rId5"/>
    <p:sldMasterId id="2147483896" r:id="rId6"/>
    <p:sldMasterId id="2147483908" r:id="rId7"/>
    <p:sldMasterId id="2147483920" r:id="rId8"/>
    <p:sldMasterId id="2147483932" r:id="rId9"/>
    <p:sldMasterId id="2147483945" r:id="rId10"/>
    <p:sldMasterId id="2147483959" r:id="rId11"/>
    <p:sldMasterId id="2147483971" r:id="rId12"/>
  </p:sldMasterIdLst>
  <p:notesMasterIdLst>
    <p:notesMasterId r:id="rId59"/>
  </p:notesMasterIdLst>
  <p:sldIdLst>
    <p:sldId id="333" r:id="rId13"/>
    <p:sldId id="353" r:id="rId14"/>
    <p:sldId id="323" r:id="rId15"/>
    <p:sldId id="325" r:id="rId16"/>
    <p:sldId id="327" r:id="rId17"/>
    <p:sldId id="329" r:id="rId18"/>
    <p:sldId id="330" r:id="rId19"/>
    <p:sldId id="258" r:id="rId20"/>
    <p:sldId id="336" r:id="rId21"/>
    <p:sldId id="298" r:id="rId22"/>
    <p:sldId id="259" r:id="rId23"/>
    <p:sldId id="301" r:id="rId24"/>
    <p:sldId id="338" r:id="rId25"/>
    <p:sldId id="346" r:id="rId26"/>
    <p:sldId id="339" r:id="rId27"/>
    <p:sldId id="340" r:id="rId28"/>
    <p:sldId id="341" r:id="rId29"/>
    <p:sldId id="342" r:id="rId30"/>
    <p:sldId id="343" r:id="rId31"/>
    <p:sldId id="344" r:id="rId32"/>
    <p:sldId id="345" r:id="rId33"/>
    <p:sldId id="261" r:id="rId34"/>
    <p:sldId id="293" r:id="rId35"/>
    <p:sldId id="294" r:id="rId36"/>
    <p:sldId id="265" r:id="rId37"/>
    <p:sldId id="266" r:id="rId38"/>
    <p:sldId id="285" r:id="rId39"/>
    <p:sldId id="286" r:id="rId40"/>
    <p:sldId id="311" r:id="rId41"/>
    <p:sldId id="289" r:id="rId42"/>
    <p:sldId id="312" r:id="rId43"/>
    <p:sldId id="295" r:id="rId44"/>
    <p:sldId id="297" r:id="rId45"/>
    <p:sldId id="314" r:id="rId46"/>
    <p:sldId id="315" r:id="rId47"/>
    <p:sldId id="348" r:id="rId48"/>
    <p:sldId id="349" r:id="rId49"/>
    <p:sldId id="316" r:id="rId50"/>
    <p:sldId id="350" r:id="rId51"/>
    <p:sldId id="320" r:id="rId52"/>
    <p:sldId id="351" r:id="rId53"/>
    <p:sldId id="347" r:id="rId54"/>
    <p:sldId id="354" r:id="rId55"/>
    <p:sldId id="352" r:id="rId56"/>
    <p:sldId id="334" r:id="rId57"/>
    <p:sldId id="335"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014"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794D69-5BC6-402C-B5D5-64CF6C0F6C64}" type="doc">
      <dgm:prSet loTypeId="urn:microsoft.com/office/officeart/2011/layout/HexagonRadial" loCatId="officeonline" qsTypeId="urn:microsoft.com/office/officeart/2005/8/quickstyle/simple1" qsCatId="simple" csTypeId="urn:microsoft.com/office/officeart/2005/8/colors/colorful1#1" csCatId="colorful" phldr="1"/>
      <dgm:spPr/>
      <dgm:t>
        <a:bodyPr/>
        <a:lstStyle/>
        <a:p>
          <a:endParaRPr lang="en-US"/>
        </a:p>
      </dgm:t>
    </dgm:pt>
    <dgm:pt modelId="{17641F3C-E43B-4C1D-AE05-ED0D8377D765}">
      <dgm:prSet phldrT="[Text]"/>
      <dgm:spPr/>
      <dgm:t>
        <a:bodyPr/>
        <a:lstStyle/>
        <a:p>
          <a:r>
            <a:rPr lang="en-US" dirty="0" smtClean="0"/>
            <a:t>Analytics </a:t>
          </a:r>
          <a:endParaRPr lang="en-US" dirty="0"/>
        </a:p>
      </dgm:t>
    </dgm:pt>
    <dgm:pt modelId="{F11B3B5B-B254-4F38-81DB-F4FA76F23195}" type="parTrans" cxnId="{7345EB08-52D3-4A48-86D4-DE3C1D6BB3A8}">
      <dgm:prSet/>
      <dgm:spPr/>
      <dgm:t>
        <a:bodyPr/>
        <a:lstStyle/>
        <a:p>
          <a:endParaRPr lang="en-US"/>
        </a:p>
      </dgm:t>
    </dgm:pt>
    <dgm:pt modelId="{50379959-30C3-4E01-A1C3-123667FD8473}" type="sibTrans" cxnId="{7345EB08-52D3-4A48-86D4-DE3C1D6BB3A8}">
      <dgm:prSet/>
      <dgm:spPr/>
      <dgm:t>
        <a:bodyPr/>
        <a:lstStyle/>
        <a:p>
          <a:endParaRPr lang="en-US"/>
        </a:p>
      </dgm:t>
    </dgm:pt>
    <dgm:pt modelId="{A3EF5E9D-65D9-4AEB-9079-98A72A7F4DA7}">
      <dgm:prSet phldrT="[Text]"/>
      <dgm:spPr/>
      <dgm:t>
        <a:bodyPr/>
        <a:lstStyle/>
        <a:p>
          <a:r>
            <a:rPr lang="en-US" dirty="0" smtClean="0"/>
            <a:t>Cloud </a:t>
          </a:r>
          <a:endParaRPr lang="en-US" dirty="0"/>
        </a:p>
      </dgm:t>
    </dgm:pt>
    <dgm:pt modelId="{0B46B660-9435-4487-9B78-8AC0D1AA0010}" type="parTrans" cxnId="{9AF6D20D-8DF3-4B08-BACF-E98A02DE623C}">
      <dgm:prSet/>
      <dgm:spPr/>
      <dgm:t>
        <a:bodyPr/>
        <a:lstStyle/>
        <a:p>
          <a:endParaRPr lang="en-US"/>
        </a:p>
      </dgm:t>
    </dgm:pt>
    <dgm:pt modelId="{E3FD22F1-A7FD-4496-A887-43FF0C620747}" type="sibTrans" cxnId="{9AF6D20D-8DF3-4B08-BACF-E98A02DE623C}">
      <dgm:prSet/>
      <dgm:spPr/>
      <dgm:t>
        <a:bodyPr/>
        <a:lstStyle/>
        <a:p>
          <a:endParaRPr lang="en-US"/>
        </a:p>
      </dgm:t>
    </dgm:pt>
    <dgm:pt modelId="{CCEDDE56-E635-4AB2-B323-9F8315E35F51}">
      <dgm:prSet phldrT="[Text]"/>
      <dgm:spPr/>
      <dgm:t>
        <a:bodyPr/>
        <a:lstStyle/>
        <a:p>
          <a:r>
            <a:rPr lang="en-US" dirty="0" smtClean="0"/>
            <a:t>Mobile </a:t>
          </a:r>
          <a:endParaRPr lang="en-US" dirty="0"/>
        </a:p>
      </dgm:t>
    </dgm:pt>
    <dgm:pt modelId="{4E25CD39-0AF6-4AEE-936D-F5C2C52E1E51}" type="parTrans" cxnId="{33416081-E1E5-422F-8695-16F9FBA74732}">
      <dgm:prSet/>
      <dgm:spPr/>
      <dgm:t>
        <a:bodyPr/>
        <a:lstStyle/>
        <a:p>
          <a:endParaRPr lang="en-US"/>
        </a:p>
      </dgm:t>
    </dgm:pt>
    <dgm:pt modelId="{88890A8A-8E67-4154-900A-E63E71140C52}" type="sibTrans" cxnId="{33416081-E1E5-422F-8695-16F9FBA74732}">
      <dgm:prSet/>
      <dgm:spPr/>
      <dgm:t>
        <a:bodyPr/>
        <a:lstStyle/>
        <a:p>
          <a:endParaRPr lang="en-US"/>
        </a:p>
      </dgm:t>
    </dgm:pt>
    <dgm:pt modelId="{59530F65-4572-43EA-B830-CAC13AFFEC81}">
      <dgm:prSet phldrT="[Text]" custT="1"/>
      <dgm:spPr>
        <a:solidFill>
          <a:srgbClr val="CC00CC"/>
        </a:solidFill>
      </dgm:spPr>
      <dgm:t>
        <a:bodyPr/>
        <a:lstStyle/>
        <a:p>
          <a:r>
            <a:rPr lang="en-US" sz="2000" dirty="0" smtClean="0"/>
            <a:t>Social </a:t>
          </a:r>
          <a:endParaRPr lang="en-US" sz="2000" dirty="0"/>
        </a:p>
      </dgm:t>
    </dgm:pt>
    <dgm:pt modelId="{1C728D34-AB4C-4BCB-8ADE-53D1F438628A}" type="parTrans" cxnId="{C2DC87E4-6B99-4597-BF16-E49A7036A803}">
      <dgm:prSet/>
      <dgm:spPr/>
      <dgm:t>
        <a:bodyPr/>
        <a:lstStyle/>
        <a:p>
          <a:endParaRPr lang="en-US"/>
        </a:p>
      </dgm:t>
    </dgm:pt>
    <dgm:pt modelId="{2FD4E3A3-DFEA-4A4E-A549-1E30466EB105}" type="sibTrans" cxnId="{C2DC87E4-6B99-4597-BF16-E49A7036A803}">
      <dgm:prSet/>
      <dgm:spPr/>
      <dgm:t>
        <a:bodyPr/>
        <a:lstStyle/>
        <a:p>
          <a:endParaRPr lang="en-US"/>
        </a:p>
      </dgm:t>
    </dgm:pt>
    <dgm:pt modelId="{26EE3B4E-E7C0-4558-95C8-FE5208164084}">
      <dgm:prSet phldrT="[Text]"/>
      <dgm:spPr>
        <a:solidFill>
          <a:schemeClr val="accent4">
            <a:lumMod val="50000"/>
          </a:schemeClr>
        </a:solidFill>
      </dgm:spPr>
      <dgm:t>
        <a:bodyPr/>
        <a:lstStyle/>
        <a:p>
          <a:r>
            <a:rPr lang="en-US" dirty="0" smtClean="0"/>
            <a:t>Internet of Things </a:t>
          </a:r>
        </a:p>
      </dgm:t>
    </dgm:pt>
    <dgm:pt modelId="{80D6EC69-B133-41FC-B90B-E9E9F32ABAF4}" type="parTrans" cxnId="{46FBAE4A-F250-4A6B-A62B-CE758E9C6716}">
      <dgm:prSet/>
      <dgm:spPr/>
      <dgm:t>
        <a:bodyPr/>
        <a:lstStyle/>
        <a:p>
          <a:endParaRPr lang="en-US"/>
        </a:p>
      </dgm:t>
    </dgm:pt>
    <dgm:pt modelId="{CC66E49D-3AEC-4EDF-B637-1F1E3AA69E36}" type="sibTrans" cxnId="{46FBAE4A-F250-4A6B-A62B-CE758E9C6716}">
      <dgm:prSet/>
      <dgm:spPr/>
      <dgm:t>
        <a:bodyPr/>
        <a:lstStyle/>
        <a:p>
          <a:endParaRPr lang="en-US"/>
        </a:p>
      </dgm:t>
    </dgm:pt>
    <dgm:pt modelId="{D9571C72-DDBF-4F01-A994-9EF28BE1C5F7}">
      <dgm:prSet phldrT="[Text]"/>
      <dgm:spPr>
        <a:solidFill>
          <a:schemeClr val="bg2">
            <a:lumMod val="25000"/>
          </a:schemeClr>
        </a:solidFill>
      </dgm:spPr>
      <dgm:t>
        <a:bodyPr/>
        <a:lstStyle/>
        <a:p>
          <a:r>
            <a:rPr lang="en-US" dirty="0" smtClean="0"/>
            <a:t>Big Data </a:t>
          </a:r>
          <a:endParaRPr lang="en-US" dirty="0"/>
        </a:p>
      </dgm:t>
    </dgm:pt>
    <dgm:pt modelId="{9A7D928E-0C6C-4462-A75C-065CF1F57A76}" type="parTrans" cxnId="{064789E6-7BCA-44A6-ABF0-ABC9F4955FC3}">
      <dgm:prSet/>
      <dgm:spPr/>
      <dgm:t>
        <a:bodyPr/>
        <a:lstStyle/>
        <a:p>
          <a:endParaRPr lang="en-US"/>
        </a:p>
      </dgm:t>
    </dgm:pt>
    <dgm:pt modelId="{806757AC-778C-452C-A59E-83E9126318E5}" type="sibTrans" cxnId="{064789E6-7BCA-44A6-ABF0-ABC9F4955FC3}">
      <dgm:prSet/>
      <dgm:spPr/>
      <dgm:t>
        <a:bodyPr/>
        <a:lstStyle/>
        <a:p>
          <a:endParaRPr lang="en-US"/>
        </a:p>
      </dgm:t>
    </dgm:pt>
    <dgm:pt modelId="{1674AA23-1DEE-4DA5-BFB7-99FFA2B55F63}">
      <dgm:prSet phldrT="[Text]" phldr="1"/>
      <dgm:spPr/>
      <dgm:t>
        <a:bodyPr/>
        <a:lstStyle/>
        <a:p>
          <a:endParaRPr lang="en-US" dirty="0"/>
        </a:p>
      </dgm:t>
    </dgm:pt>
    <dgm:pt modelId="{7112950A-155F-4B77-9D68-BAA373A05E2B}" type="sibTrans" cxnId="{8FE4415A-CEFE-4AC8-9D9E-926004DDC4BF}">
      <dgm:prSet/>
      <dgm:spPr/>
      <dgm:t>
        <a:bodyPr/>
        <a:lstStyle/>
        <a:p>
          <a:endParaRPr lang="en-US"/>
        </a:p>
      </dgm:t>
    </dgm:pt>
    <dgm:pt modelId="{CAEE5A82-00F5-47E8-A138-CDB4660F4C4A}" type="parTrans" cxnId="{8FE4415A-CEFE-4AC8-9D9E-926004DDC4BF}">
      <dgm:prSet/>
      <dgm:spPr/>
      <dgm:t>
        <a:bodyPr/>
        <a:lstStyle/>
        <a:p>
          <a:endParaRPr lang="en-US"/>
        </a:p>
      </dgm:t>
    </dgm:pt>
    <dgm:pt modelId="{67C61530-124F-40E6-9B88-A49E0AAF812E}" type="pres">
      <dgm:prSet presAssocID="{B3794D69-5BC6-402C-B5D5-64CF6C0F6C64}" presName="Name0" presStyleCnt="0">
        <dgm:presLayoutVars>
          <dgm:chMax val="1"/>
          <dgm:chPref val="1"/>
          <dgm:dir/>
          <dgm:animOne val="branch"/>
          <dgm:animLvl val="lvl"/>
        </dgm:presLayoutVars>
      </dgm:prSet>
      <dgm:spPr/>
      <dgm:t>
        <a:bodyPr/>
        <a:lstStyle/>
        <a:p>
          <a:endParaRPr lang="en-US"/>
        </a:p>
      </dgm:t>
    </dgm:pt>
    <dgm:pt modelId="{FC4CBC50-A0C0-4829-88C3-061B5664F895}" type="pres">
      <dgm:prSet presAssocID="{1674AA23-1DEE-4DA5-BFB7-99FFA2B55F63}" presName="Parent" presStyleLbl="node0" presStyleIdx="0" presStyleCnt="1">
        <dgm:presLayoutVars>
          <dgm:chMax val="6"/>
          <dgm:chPref val="6"/>
        </dgm:presLayoutVars>
      </dgm:prSet>
      <dgm:spPr/>
      <dgm:t>
        <a:bodyPr/>
        <a:lstStyle/>
        <a:p>
          <a:endParaRPr lang="en-US"/>
        </a:p>
      </dgm:t>
    </dgm:pt>
    <dgm:pt modelId="{591E4970-65FB-4217-9186-D42BDE2BDA2E}" type="pres">
      <dgm:prSet presAssocID="{17641F3C-E43B-4C1D-AE05-ED0D8377D765}" presName="Accent1" presStyleCnt="0"/>
      <dgm:spPr/>
    </dgm:pt>
    <dgm:pt modelId="{9645F751-80B6-4815-A130-BC99DA957F61}" type="pres">
      <dgm:prSet presAssocID="{17641F3C-E43B-4C1D-AE05-ED0D8377D765}" presName="Accent" presStyleLbl="bgShp" presStyleIdx="0" presStyleCnt="6"/>
      <dgm:spPr/>
    </dgm:pt>
    <dgm:pt modelId="{FABA292E-B701-4D86-A45E-AF2BE4DECA3A}" type="pres">
      <dgm:prSet presAssocID="{17641F3C-E43B-4C1D-AE05-ED0D8377D765}" presName="Child1" presStyleLbl="node1" presStyleIdx="0" presStyleCnt="6">
        <dgm:presLayoutVars>
          <dgm:chMax val="0"/>
          <dgm:chPref val="0"/>
          <dgm:bulletEnabled val="1"/>
        </dgm:presLayoutVars>
      </dgm:prSet>
      <dgm:spPr/>
      <dgm:t>
        <a:bodyPr/>
        <a:lstStyle/>
        <a:p>
          <a:endParaRPr lang="en-US"/>
        </a:p>
      </dgm:t>
    </dgm:pt>
    <dgm:pt modelId="{EB7690D2-2365-4D3C-B71D-E55448C1784F}" type="pres">
      <dgm:prSet presAssocID="{A3EF5E9D-65D9-4AEB-9079-98A72A7F4DA7}" presName="Accent2" presStyleCnt="0"/>
      <dgm:spPr/>
    </dgm:pt>
    <dgm:pt modelId="{B72C8F3A-1B3E-4D45-8090-010B3FB47C3C}" type="pres">
      <dgm:prSet presAssocID="{A3EF5E9D-65D9-4AEB-9079-98A72A7F4DA7}" presName="Accent" presStyleLbl="bgShp" presStyleIdx="1" presStyleCnt="6"/>
      <dgm:spPr/>
    </dgm:pt>
    <dgm:pt modelId="{E3170351-9092-4C01-9756-1DD4E63C21EF}" type="pres">
      <dgm:prSet presAssocID="{A3EF5E9D-65D9-4AEB-9079-98A72A7F4DA7}" presName="Child2" presStyleLbl="node1" presStyleIdx="1" presStyleCnt="6">
        <dgm:presLayoutVars>
          <dgm:chMax val="0"/>
          <dgm:chPref val="0"/>
          <dgm:bulletEnabled val="1"/>
        </dgm:presLayoutVars>
      </dgm:prSet>
      <dgm:spPr/>
      <dgm:t>
        <a:bodyPr/>
        <a:lstStyle/>
        <a:p>
          <a:endParaRPr lang="en-US"/>
        </a:p>
      </dgm:t>
    </dgm:pt>
    <dgm:pt modelId="{B9F5BD19-5F97-44C1-A461-2328F037B3CE}" type="pres">
      <dgm:prSet presAssocID="{CCEDDE56-E635-4AB2-B323-9F8315E35F51}" presName="Accent3" presStyleCnt="0"/>
      <dgm:spPr/>
    </dgm:pt>
    <dgm:pt modelId="{1D549BE7-74DE-4F15-A7C4-D83A6205C2A5}" type="pres">
      <dgm:prSet presAssocID="{CCEDDE56-E635-4AB2-B323-9F8315E35F51}" presName="Accent" presStyleLbl="bgShp" presStyleIdx="2" presStyleCnt="6"/>
      <dgm:spPr/>
    </dgm:pt>
    <dgm:pt modelId="{D8185F17-F9B5-495F-8EA0-20A9E8161906}" type="pres">
      <dgm:prSet presAssocID="{CCEDDE56-E635-4AB2-B323-9F8315E35F51}" presName="Child3" presStyleLbl="node1" presStyleIdx="2" presStyleCnt="6">
        <dgm:presLayoutVars>
          <dgm:chMax val="0"/>
          <dgm:chPref val="0"/>
          <dgm:bulletEnabled val="1"/>
        </dgm:presLayoutVars>
      </dgm:prSet>
      <dgm:spPr/>
      <dgm:t>
        <a:bodyPr/>
        <a:lstStyle/>
        <a:p>
          <a:endParaRPr lang="en-US"/>
        </a:p>
      </dgm:t>
    </dgm:pt>
    <dgm:pt modelId="{C393E32C-11F5-4021-AF4D-E1A2C9FC12BD}" type="pres">
      <dgm:prSet presAssocID="{59530F65-4572-43EA-B830-CAC13AFFEC81}" presName="Accent4" presStyleCnt="0"/>
      <dgm:spPr/>
    </dgm:pt>
    <dgm:pt modelId="{108C7296-B589-47D0-A5FE-967BC022B674}" type="pres">
      <dgm:prSet presAssocID="{59530F65-4572-43EA-B830-CAC13AFFEC81}" presName="Accent" presStyleLbl="bgShp" presStyleIdx="3" presStyleCnt="6"/>
      <dgm:spPr/>
    </dgm:pt>
    <dgm:pt modelId="{B8BD1ADD-F872-4932-AF08-D933AFCD5DA2}" type="pres">
      <dgm:prSet presAssocID="{59530F65-4572-43EA-B830-CAC13AFFEC81}" presName="Child4" presStyleLbl="node1" presStyleIdx="3" presStyleCnt="6">
        <dgm:presLayoutVars>
          <dgm:chMax val="0"/>
          <dgm:chPref val="0"/>
          <dgm:bulletEnabled val="1"/>
        </dgm:presLayoutVars>
      </dgm:prSet>
      <dgm:spPr/>
      <dgm:t>
        <a:bodyPr/>
        <a:lstStyle/>
        <a:p>
          <a:endParaRPr lang="en-US"/>
        </a:p>
      </dgm:t>
    </dgm:pt>
    <dgm:pt modelId="{C3303B46-33F3-4108-9BCA-C187A8368361}" type="pres">
      <dgm:prSet presAssocID="{26EE3B4E-E7C0-4558-95C8-FE5208164084}" presName="Accent5" presStyleCnt="0"/>
      <dgm:spPr/>
    </dgm:pt>
    <dgm:pt modelId="{BDFA432C-1963-40DE-A9F7-61078C9D7371}" type="pres">
      <dgm:prSet presAssocID="{26EE3B4E-E7C0-4558-95C8-FE5208164084}" presName="Accent" presStyleLbl="bgShp" presStyleIdx="4" presStyleCnt="6"/>
      <dgm:spPr/>
    </dgm:pt>
    <dgm:pt modelId="{7C7ED659-AA05-4AE4-9A09-7F03CCDAE3D8}" type="pres">
      <dgm:prSet presAssocID="{26EE3B4E-E7C0-4558-95C8-FE5208164084}" presName="Child5" presStyleLbl="node1" presStyleIdx="4" presStyleCnt="6">
        <dgm:presLayoutVars>
          <dgm:chMax val="0"/>
          <dgm:chPref val="0"/>
          <dgm:bulletEnabled val="1"/>
        </dgm:presLayoutVars>
      </dgm:prSet>
      <dgm:spPr/>
      <dgm:t>
        <a:bodyPr/>
        <a:lstStyle/>
        <a:p>
          <a:endParaRPr lang="en-US"/>
        </a:p>
      </dgm:t>
    </dgm:pt>
    <dgm:pt modelId="{D5CF2F84-E7A8-4C38-A950-115B0AA26847}" type="pres">
      <dgm:prSet presAssocID="{D9571C72-DDBF-4F01-A994-9EF28BE1C5F7}" presName="Accent6" presStyleCnt="0"/>
      <dgm:spPr/>
    </dgm:pt>
    <dgm:pt modelId="{CC33294E-F171-4FE2-A8E4-43C21C0E0013}" type="pres">
      <dgm:prSet presAssocID="{D9571C72-DDBF-4F01-A994-9EF28BE1C5F7}" presName="Accent" presStyleLbl="bgShp" presStyleIdx="5" presStyleCnt="6"/>
      <dgm:spPr/>
    </dgm:pt>
    <dgm:pt modelId="{B6B72DC9-E5EB-4699-AC00-F2399FD7F9B3}" type="pres">
      <dgm:prSet presAssocID="{D9571C72-DDBF-4F01-A994-9EF28BE1C5F7}" presName="Child6" presStyleLbl="node1" presStyleIdx="5" presStyleCnt="6">
        <dgm:presLayoutVars>
          <dgm:chMax val="0"/>
          <dgm:chPref val="0"/>
          <dgm:bulletEnabled val="1"/>
        </dgm:presLayoutVars>
      </dgm:prSet>
      <dgm:spPr/>
      <dgm:t>
        <a:bodyPr/>
        <a:lstStyle/>
        <a:p>
          <a:endParaRPr lang="en-US"/>
        </a:p>
      </dgm:t>
    </dgm:pt>
  </dgm:ptLst>
  <dgm:cxnLst>
    <dgm:cxn modelId="{EE2C3015-5EEC-4759-A6AB-223462BCB525}" type="presOf" srcId="{17641F3C-E43B-4C1D-AE05-ED0D8377D765}" destId="{FABA292E-B701-4D86-A45E-AF2BE4DECA3A}" srcOrd="0" destOrd="0" presId="urn:microsoft.com/office/officeart/2011/layout/HexagonRadial"/>
    <dgm:cxn modelId="{33416081-E1E5-422F-8695-16F9FBA74732}" srcId="{1674AA23-1DEE-4DA5-BFB7-99FFA2B55F63}" destId="{CCEDDE56-E635-4AB2-B323-9F8315E35F51}" srcOrd="2" destOrd="0" parTransId="{4E25CD39-0AF6-4AEE-936D-F5C2C52E1E51}" sibTransId="{88890A8A-8E67-4154-900A-E63E71140C52}"/>
    <dgm:cxn modelId="{7345EB08-52D3-4A48-86D4-DE3C1D6BB3A8}" srcId="{1674AA23-1DEE-4DA5-BFB7-99FFA2B55F63}" destId="{17641F3C-E43B-4C1D-AE05-ED0D8377D765}" srcOrd="0" destOrd="0" parTransId="{F11B3B5B-B254-4F38-81DB-F4FA76F23195}" sibTransId="{50379959-30C3-4E01-A1C3-123667FD8473}"/>
    <dgm:cxn modelId="{C2DC87E4-6B99-4597-BF16-E49A7036A803}" srcId="{1674AA23-1DEE-4DA5-BFB7-99FFA2B55F63}" destId="{59530F65-4572-43EA-B830-CAC13AFFEC81}" srcOrd="3" destOrd="0" parTransId="{1C728D34-AB4C-4BCB-8ADE-53D1F438628A}" sibTransId="{2FD4E3A3-DFEA-4A4E-A549-1E30466EB105}"/>
    <dgm:cxn modelId="{064789E6-7BCA-44A6-ABF0-ABC9F4955FC3}" srcId="{1674AA23-1DEE-4DA5-BFB7-99FFA2B55F63}" destId="{D9571C72-DDBF-4F01-A994-9EF28BE1C5F7}" srcOrd="5" destOrd="0" parTransId="{9A7D928E-0C6C-4462-A75C-065CF1F57A76}" sibTransId="{806757AC-778C-452C-A59E-83E9126318E5}"/>
    <dgm:cxn modelId="{ABD7C28E-C6B8-4495-91DF-977EABA9D09B}" type="presOf" srcId="{1674AA23-1DEE-4DA5-BFB7-99FFA2B55F63}" destId="{FC4CBC50-A0C0-4829-88C3-061B5664F895}" srcOrd="0" destOrd="0" presId="urn:microsoft.com/office/officeart/2011/layout/HexagonRadial"/>
    <dgm:cxn modelId="{37A6E325-EB52-4831-BAD1-2455993B8116}" type="presOf" srcId="{A3EF5E9D-65D9-4AEB-9079-98A72A7F4DA7}" destId="{E3170351-9092-4C01-9756-1DD4E63C21EF}" srcOrd="0" destOrd="0" presId="urn:microsoft.com/office/officeart/2011/layout/HexagonRadial"/>
    <dgm:cxn modelId="{E42763AA-DE22-4FF6-95B5-789712A5DBFD}" type="presOf" srcId="{CCEDDE56-E635-4AB2-B323-9F8315E35F51}" destId="{D8185F17-F9B5-495F-8EA0-20A9E8161906}" srcOrd="0" destOrd="0" presId="urn:microsoft.com/office/officeart/2011/layout/HexagonRadial"/>
    <dgm:cxn modelId="{C8ADD2ED-3538-45B6-8BCF-0A5D4ED45488}" type="presOf" srcId="{59530F65-4572-43EA-B830-CAC13AFFEC81}" destId="{B8BD1ADD-F872-4932-AF08-D933AFCD5DA2}" srcOrd="0" destOrd="0" presId="urn:microsoft.com/office/officeart/2011/layout/HexagonRadial"/>
    <dgm:cxn modelId="{8FE4415A-CEFE-4AC8-9D9E-926004DDC4BF}" srcId="{B3794D69-5BC6-402C-B5D5-64CF6C0F6C64}" destId="{1674AA23-1DEE-4DA5-BFB7-99FFA2B55F63}" srcOrd="0" destOrd="0" parTransId="{CAEE5A82-00F5-47E8-A138-CDB4660F4C4A}" sibTransId="{7112950A-155F-4B77-9D68-BAA373A05E2B}"/>
    <dgm:cxn modelId="{9AF6D20D-8DF3-4B08-BACF-E98A02DE623C}" srcId="{1674AA23-1DEE-4DA5-BFB7-99FFA2B55F63}" destId="{A3EF5E9D-65D9-4AEB-9079-98A72A7F4DA7}" srcOrd="1" destOrd="0" parTransId="{0B46B660-9435-4487-9B78-8AC0D1AA0010}" sibTransId="{E3FD22F1-A7FD-4496-A887-43FF0C620747}"/>
    <dgm:cxn modelId="{2965468F-0977-428C-80AD-4C5642B9B8CC}" type="presOf" srcId="{26EE3B4E-E7C0-4558-95C8-FE5208164084}" destId="{7C7ED659-AA05-4AE4-9A09-7F03CCDAE3D8}" srcOrd="0" destOrd="0" presId="urn:microsoft.com/office/officeart/2011/layout/HexagonRadial"/>
    <dgm:cxn modelId="{6E0075A5-55FB-41EC-BA70-1577D8C405ED}" type="presOf" srcId="{B3794D69-5BC6-402C-B5D5-64CF6C0F6C64}" destId="{67C61530-124F-40E6-9B88-A49E0AAF812E}" srcOrd="0" destOrd="0" presId="urn:microsoft.com/office/officeart/2011/layout/HexagonRadial"/>
    <dgm:cxn modelId="{46FBAE4A-F250-4A6B-A62B-CE758E9C6716}" srcId="{1674AA23-1DEE-4DA5-BFB7-99FFA2B55F63}" destId="{26EE3B4E-E7C0-4558-95C8-FE5208164084}" srcOrd="4" destOrd="0" parTransId="{80D6EC69-B133-41FC-B90B-E9E9F32ABAF4}" sibTransId="{CC66E49D-3AEC-4EDF-B637-1F1E3AA69E36}"/>
    <dgm:cxn modelId="{0BD63518-2CDB-431C-90B3-3AFEA6E5F2B1}" type="presOf" srcId="{D9571C72-DDBF-4F01-A994-9EF28BE1C5F7}" destId="{B6B72DC9-E5EB-4699-AC00-F2399FD7F9B3}" srcOrd="0" destOrd="0" presId="urn:microsoft.com/office/officeart/2011/layout/HexagonRadial"/>
    <dgm:cxn modelId="{293C0888-F2E7-4A65-B3E0-8CA04102E62B}" type="presParOf" srcId="{67C61530-124F-40E6-9B88-A49E0AAF812E}" destId="{FC4CBC50-A0C0-4829-88C3-061B5664F895}" srcOrd="0" destOrd="0" presId="urn:microsoft.com/office/officeart/2011/layout/HexagonRadial"/>
    <dgm:cxn modelId="{855F4E57-758E-416B-B5EA-A47624B6A71B}" type="presParOf" srcId="{67C61530-124F-40E6-9B88-A49E0AAF812E}" destId="{591E4970-65FB-4217-9186-D42BDE2BDA2E}" srcOrd="1" destOrd="0" presId="urn:microsoft.com/office/officeart/2011/layout/HexagonRadial"/>
    <dgm:cxn modelId="{782B898A-7EDE-49D9-B0DF-C03751DF48B0}" type="presParOf" srcId="{591E4970-65FB-4217-9186-D42BDE2BDA2E}" destId="{9645F751-80B6-4815-A130-BC99DA957F61}" srcOrd="0" destOrd="0" presId="urn:microsoft.com/office/officeart/2011/layout/HexagonRadial"/>
    <dgm:cxn modelId="{B3784180-B18A-4B33-AFC3-27C76C87348A}" type="presParOf" srcId="{67C61530-124F-40E6-9B88-A49E0AAF812E}" destId="{FABA292E-B701-4D86-A45E-AF2BE4DECA3A}" srcOrd="2" destOrd="0" presId="urn:microsoft.com/office/officeart/2011/layout/HexagonRadial"/>
    <dgm:cxn modelId="{12EE8BC7-0477-484D-BB8A-CC8CE12E4FDE}" type="presParOf" srcId="{67C61530-124F-40E6-9B88-A49E0AAF812E}" destId="{EB7690D2-2365-4D3C-B71D-E55448C1784F}" srcOrd="3" destOrd="0" presId="urn:microsoft.com/office/officeart/2011/layout/HexagonRadial"/>
    <dgm:cxn modelId="{231DCFA8-A833-4A88-9741-B941E16AFE73}" type="presParOf" srcId="{EB7690D2-2365-4D3C-B71D-E55448C1784F}" destId="{B72C8F3A-1B3E-4D45-8090-010B3FB47C3C}" srcOrd="0" destOrd="0" presId="urn:microsoft.com/office/officeart/2011/layout/HexagonRadial"/>
    <dgm:cxn modelId="{2C9DA504-B2C7-4700-B27B-164FA2B95447}" type="presParOf" srcId="{67C61530-124F-40E6-9B88-A49E0AAF812E}" destId="{E3170351-9092-4C01-9756-1DD4E63C21EF}" srcOrd="4" destOrd="0" presId="urn:microsoft.com/office/officeart/2011/layout/HexagonRadial"/>
    <dgm:cxn modelId="{0DF44DE0-BCE6-4123-B463-0BD1012FDA86}" type="presParOf" srcId="{67C61530-124F-40E6-9B88-A49E0AAF812E}" destId="{B9F5BD19-5F97-44C1-A461-2328F037B3CE}" srcOrd="5" destOrd="0" presId="urn:microsoft.com/office/officeart/2011/layout/HexagonRadial"/>
    <dgm:cxn modelId="{4313898D-3E2E-495E-B58D-0CC84C1F1C6D}" type="presParOf" srcId="{B9F5BD19-5F97-44C1-A461-2328F037B3CE}" destId="{1D549BE7-74DE-4F15-A7C4-D83A6205C2A5}" srcOrd="0" destOrd="0" presId="urn:microsoft.com/office/officeart/2011/layout/HexagonRadial"/>
    <dgm:cxn modelId="{17F0D444-9422-43DA-A5C8-C61D1C12C2A1}" type="presParOf" srcId="{67C61530-124F-40E6-9B88-A49E0AAF812E}" destId="{D8185F17-F9B5-495F-8EA0-20A9E8161906}" srcOrd="6" destOrd="0" presId="urn:microsoft.com/office/officeart/2011/layout/HexagonRadial"/>
    <dgm:cxn modelId="{30071238-8A45-4447-BDD7-C433249E58BE}" type="presParOf" srcId="{67C61530-124F-40E6-9B88-A49E0AAF812E}" destId="{C393E32C-11F5-4021-AF4D-E1A2C9FC12BD}" srcOrd="7" destOrd="0" presId="urn:microsoft.com/office/officeart/2011/layout/HexagonRadial"/>
    <dgm:cxn modelId="{6F7A48B1-EF8F-4011-8943-3AB0E5C48296}" type="presParOf" srcId="{C393E32C-11F5-4021-AF4D-E1A2C9FC12BD}" destId="{108C7296-B589-47D0-A5FE-967BC022B674}" srcOrd="0" destOrd="0" presId="urn:microsoft.com/office/officeart/2011/layout/HexagonRadial"/>
    <dgm:cxn modelId="{0E7B47EB-7CD8-40BD-9D25-82C36ECA4D79}" type="presParOf" srcId="{67C61530-124F-40E6-9B88-A49E0AAF812E}" destId="{B8BD1ADD-F872-4932-AF08-D933AFCD5DA2}" srcOrd="8" destOrd="0" presId="urn:microsoft.com/office/officeart/2011/layout/HexagonRadial"/>
    <dgm:cxn modelId="{505179D1-BEE8-42AF-9D3D-F79BED359999}" type="presParOf" srcId="{67C61530-124F-40E6-9B88-A49E0AAF812E}" destId="{C3303B46-33F3-4108-9BCA-C187A8368361}" srcOrd="9" destOrd="0" presId="urn:microsoft.com/office/officeart/2011/layout/HexagonRadial"/>
    <dgm:cxn modelId="{8BF35200-3B33-4E1A-95DF-8DB11FEEEB39}" type="presParOf" srcId="{C3303B46-33F3-4108-9BCA-C187A8368361}" destId="{BDFA432C-1963-40DE-A9F7-61078C9D7371}" srcOrd="0" destOrd="0" presId="urn:microsoft.com/office/officeart/2011/layout/HexagonRadial"/>
    <dgm:cxn modelId="{F6D8B03B-CA9E-4EB9-88CD-53070CB95309}" type="presParOf" srcId="{67C61530-124F-40E6-9B88-A49E0AAF812E}" destId="{7C7ED659-AA05-4AE4-9A09-7F03CCDAE3D8}" srcOrd="10" destOrd="0" presId="urn:microsoft.com/office/officeart/2011/layout/HexagonRadial"/>
    <dgm:cxn modelId="{34F8B53F-7487-4A69-BD95-5BCD17E062B7}" type="presParOf" srcId="{67C61530-124F-40E6-9B88-A49E0AAF812E}" destId="{D5CF2F84-E7A8-4C38-A950-115B0AA26847}" srcOrd="11" destOrd="0" presId="urn:microsoft.com/office/officeart/2011/layout/HexagonRadial"/>
    <dgm:cxn modelId="{E66EA571-550C-41F2-8179-3D359A77D2B0}" type="presParOf" srcId="{D5CF2F84-E7A8-4C38-A950-115B0AA26847}" destId="{CC33294E-F171-4FE2-A8E4-43C21C0E0013}" srcOrd="0" destOrd="0" presId="urn:microsoft.com/office/officeart/2011/layout/HexagonRadial"/>
    <dgm:cxn modelId="{5F403DC9-88A8-4A25-9E1A-B25A91EEFD6D}" type="presParOf" srcId="{67C61530-124F-40E6-9B88-A49E0AAF812E}" destId="{B6B72DC9-E5EB-4699-AC00-F2399FD7F9B3}"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4CBC50-A0C0-4829-88C3-061B5664F895}">
      <dsp:nvSpPr>
        <dsp:cNvPr id="0" name=""/>
        <dsp:cNvSpPr/>
      </dsp:nvSpPr>
      <dsp:spPr>
        <a:xfrm>
          <a:off x="2178911" y="1966569"/>
          <a:ext cx="2499595" cy="2162251"/>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p>
      </dsp:txBody>
      <dsp:txXfrm>
        <a:off x="2593129" y="2324884"/>
        <a:ext cx="1671159" cy="1445621"/>
      </dsp:txXfrm>
    </dsp:sp>
    <dsp:sp modelId="{B72C8F3A-1B3E-4D45-8090-010B3FB47C3C}">
      <dsp:nvSpPr>
        <dsp:cNvPr id="0" name=""/>
        <dsp:cNvSpPr/>
      </dsp:nvSpPr>
      <dsp:spPr>
        <a:xfrm>
          <a:off x="3744138" y="932078"/>
          <a:ext cx="943089" cy="812596"/>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BA292E-B701-4D86-A45E-AF2BE4DECA3A}">
      <dsp:nvSpPr>
        <dsp:cNvPr id="0" name=""/>
        <dsp:cNvSpPr/>
      </dsp:nvSpPr>
      <dsp:spPr>
        <a:xfrm>
          <a:off x="2409160" y="0"/>
          <a:ext cx="2048400" cy="1772107"/>
        </a:xfrm>
        <a:prstGeom prst="hexagon">
          <a:avLst>
            <a:gd name="adj" fmla="val 2857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Analytics </a:t>
          </a:r>
          <a:endParaRPr lang="en-US" sz="2800" kern="1200" dirty="0"/>
        </a:p>
      </dsp:txBody>
      <dsp:txXfrm>
        <a:off x="2748624" y="293676"/>
        <a:ext cx="1369472" cy="1184755"/>
      </dsp:txXfrm>
    </dsp:sp>
    <dsp:sp modelId="{1D549BE7-74DE-4F15-A7C4-D83A6205C2A5}">
      <dsp:nvSpPr>
        <dsp:cNvPr id="0" name=""/>
        <dsp:cNvSpPr/>
      </dsp:nvSpPr>
      <dsp:spPr>
        <a:xfrm>
          <a:off x="4844797" y="2451201"/>
          <a:ext cx="943089" cy="812596"/>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70351-9092-4C01-9756-1DD4E63C21EF}">
      <dsp:nvSpPr>
        <dsp:cNvPr id="0" name=""/>
        <dsp:cNvSpPr/>
      </dsp:nvSpPr>
      <dsp:spPr>
        <a:xfrm>
          <a:off x="4287781" y="1089964"/>
          <a:ext cx="2048400" cy="1772107"/>
        </a:xfrm>
        <a:prstGeom prst="hexagon">
          <a:avLst>
            <a:gd name="adj" fmla="val 2857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Cloud </a:t>
          </a:r>
          <a:endParaRPr lang="en-US" sz="2800" kern="1200" dirty="0"/>
        </a:p>
      </dsp:txBody>
      <dsp:txXfrm>
        <a:off x="4627245" y="1383640"/>
        <a:ext cx="1369472" cy="1184755"/>
      </dsp:txXfrm>
    </dsp:sp>
    <dsp:sp modelId="{108C7296-B589-47D0-A5FE-967BC022B674}">
      <dsp:nvSpPr>
        <dsp:cNvPr id="0" name=""/>
        <dsp:cNvSpPr/>
      </dsp:nvSpPr>
      <dsp:spPr>
        <a:xfrm>
          <a:off x="4080208" y="4166006"/>
          <a:ext cx="943089" cy="812596"/>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185F17-F9B5-495F-8EA0-20A9E8161906}">
      <dsp:nvSpPr>
        <dsp:cNvPr id="0" name=""/>
        <dsp:cNvSpPr/>
      </dsp:nvSpPr>
      <dsp:spPr>
        <a:xfrm>
          <a:off x="4287781" y="3232708"/>
          <a:ext cx="2048400" cy="1772107"/>
        </a:xfrm>
        <a:prstGeom prst="hexagon">
          <a:avLst>
            <a:gd name="adj" fmla="val 2857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Mobile </a:t>
          </a:r>
          <a:endParaRPr lang="en-US" sz="2800" kern="1200" dirty="0"/>
        </a:p>
      </dsp:txBody>
      <dsp:txXfrm>
        <a:off x="4627245" y="3526384"/>
        <a:ext cx="1369472" cy="1184755"/>
      </dsp:txXfrm>
    </dsp:sp>
    <dsp:sp modelId="{BDFA432C-1963-40DE-A9F7-61078C9D7371}">
      <dsp:nvSpPr>
        <dsp:cNvPr id="0" name=""/>
        <dsp:cNvSpPr/>
      </dsp:nvSpPr>
      <dsp:spPr>
        <a:xfrm>
          <a:off x="2183563" y="4344009"/>
          <a:ext cx="943089" cy="812596"/>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D1ADD-F872-4932-AF08-D933AFCD5DA2}">
      <dsp:nvSpPr>
        <dsp:cNvPr id="0" name=""/>
        <dsp:cNvSpPr/>
      </dsp:nvSpPr>
      <dsp:spPr>
        <a:xfrm>
          <a:off x="2409160" y="4323892"/>
          <a:ext cx="2048400" cy="1772107"/>
        </a:xfrm>
        <a:prstGeom prst="hexagon">
          <a:avLst>
            <a:gd name="adj" fmla="val 28570"/>
            <a:gd name="vf" fmla="val 115470"/>
          </a:avLst>
        </a:prstGeom>
        <a:solidFill>
          <a:srgbClr val="CC00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Social </a:t>
          </a:r>
          <a:endParaRPr lang="en-US" sz="2000" kern="1200" dirty="0"/>
        </a:p>
      </dsp:txBody>
      <dsp:txXfrm>
        <a:off x="2748624" y="4617568"/>
        <a:ext cx="1369472" cy="1184755"/>
      </dsp:txXfrm>
    </dsp:sp>
    <dsp:sp modelId="{CC33294E-F171-4FE2-A8E4-43C21C0E0013}">
      <dsp:nvSpPr>
        <dsp:cNvPr id="0" name=""/>
        <dsp:cNvSpPr/>
      </dsp:nvSpPr>
      <dsp:spPr>
        <a:xfrm>
          <a:off x="1064879" y="2825496"/>
          <a:ext cx="943089" cy="812596"/>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7ED659-AA05-4AE4-9A09-7F03CCDAE3D8}">
      <dsp:nvSpPr>
        <dsp:cNvPr id="0" name=""/>
        <dsp:cNvSpPr/>
      </dsp:nvSpPr>
      <dsp:spPr>
        <a:xfrm>
          <a:off x="521817" y="3233928"/>
          <a:ext cx="2048400" cy="1772107"/>
        </a:xfrm>
        <a:prstGeom prst="hexagon">
          <a:avLst>
            <a:gd name="adj" fmla="val 28570"/>
            <a:gd name="vf" fmla="val 115470"/>
          </a:avLst>
        </a:prstGeom>
        <a:solidFill>
          <a:schemeClr val="accent4">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Internet of Things </a:t>
          </a:r>
        </a:p>
      </dsp:txBody>
      <dsp:txXfrm>
        <a:off x="861281" y="3527604"/>
        <a:ext cx="1369472" cy="1184755"/>
      </dsp:txXfrm>
    </dsp:sp>
    <dsp:sp modelId="{B6B72DC9-E5EB-4699-AC00-F2399FD7F9B3}">
      <dsp:nvSpPr>
        <dsp:cNvPr id="0" name=""/>
        <dsp:cNvSpPr/>
      </dsp:nvSpPr>
      <dsp:spPr>
        <a:xfrm>
          <a:off x="521817" y="1087526"/>
          <a:ext cx="2048400" cy="1772107"/>
        </a:xfrm>
        <a:prstGeom prst="hexagon">
          <a:avLst>
            <a:gd name="adj" fmla="val 28570"/>
            <a:gd name="vf" fmla="val 115470"/>
          </a:avLst>
        </a:prstGeom>
        <a:solidFill>
          <a:schemeClr val="bg2">
            <a:lumMod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t>Big Data </a:t>
          </a:r>
          <a:endParaRPr lang="en-US" sz="2800" kern="1200" dirty="0"/>
        </a:p>
      </dsp:txBody>
      <dsp:txXfrm>
        <a:off x="861281" y="1381202"/>
        <a:ext cx="1369472" cy="1184755"/>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46AA33-D80B-48A0-A926-0491EBA674CC}" type="datetimeFigureOut">
              <a:rPr lang="en-US" smtClean="0"/>
              <a:t>19/07/2018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EEAE9C-6B88-44A8-B14F-9857993E2346}" type="slidenum">
              <a:rPr lang="en-US" smtClean="0"/>
              <a:t>‹#›</a:t>
            </a:fld>
            <a:endParaRPr lang="en-US"/>
          </a:p>
        </p:txBody>
      </p:sp>
    </p:spTree>
    <p:extLst>
      <p:ext uri="{BB962C8B-B14F-4D97-AF65-F5344CB8AC3E}">
        <p14:creationId xmlns:p14="http://schemas.microsoft.com/office/powerpoint/2010/main" val="2145426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4857" eaLnBrk="0" hangingPunct="0">
              <a:defRPr b="1">
                <a:solidFill>
                  <a:schemeClr val="tx1"/>
                </a:solidFill>
                <a:latin typeface="Tahoma" pitchFamily="34" charset="0"/>
                <a:ea typeface="华文中宋" pitchFamily="2" charset="-122"/>
                <a:sym typeface="Wingdings" pitchFamily="2" charset="2"/>
              </a:defRPr>
            </a:lvl1pPr>
            <a:lvl2pPr marL="685817" indent="-263776" defTabSz="874857" eaLnBrk="0" hangingPunct="0">
              <a:defRPr b="1">
                <a:solidFill>
                  <a:schemeClr val="tx1"/>
                </a:solidFill>
                <a:latin typeface="Tahoma" pitchFamily="34" charset="0"/>
                <a:ea typeface="华文中宋" pitchFamily="2" charset="-122"/>
                <a:sym typeface="Wingdings" pitchFamily="2" charset="2"/>
              </a:defRPr>
            </a:lvl2pPr>
            <a:lvl3pPr marL="1055103" indent="-211021" defTabSz="874857" eaLnBrk="0" hangingPunct="0">
              <a:defRPr b="1">
                <a:solidFill>
                  <a:schemeClr val="tx1"/>
                </a:solidFill>
                <a:latin typeface="Tahoma" pitchFamily="34" charset="0"/>
                <a:ea typeface="华文中宋" pitchFamily="2" charset="-122"/>
                <a:sym typeface="Wingdings" pitchFamily="2" charset="2"/>
              </a:defRPr>
            </a:lvl3pPr>
            <a:lvl4pPr marL="1477145" indent="-211021" defTabSz="874857" eaLnBrk="0" hangingPunct="0">
              <a:defRPr b="1">
                <a:solidFill>
                  <a:schemeClr val="tx1"/>
                </a:solidFill>
                <a:latin typeface="Tahoma" pitchFamily="34" charset="0"/>
                <a:ea typeface="华文中宋" pitchFamily="2" charset="-122"/>
                <a:sym typeface="Wingdings" pitchFamily="2" charset="2"/>
              </a:defRPr>
            </a:lvl4pPr>
            <a:lvl5pPr marL="1899186" indent="-211021" defTabSz="874857" eaLnBrk="0" hangingPunct="0">
              <a:defRPr b="1">
                <a:solidFill>
                  <a:schemeClr val="tx1"/>
                </a:solidFill>
                <a:latin typeface="Tahoma" pitchFamily="34" charset="0"/>
                <a:ea typeface="华文中宋" pitchFamily="2" charset="-122"/>
                <a:sym typeface="Wingdings" pitchFamily="2" charset="2"/>
              </a:defRPr>
            </a:lvl5pPr>
            <a:lvl6pPr marL="2321227" indent="-211021" defTabSz="874857"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6pPr>
            <a:lvl7pPr marL="2743269" indent="-211021" defTabSz="874857"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7pPr>
            <a:lvl8pPr marL="3165310" indent="-211021" defTabSz="874857"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8pPr>
            <a:lvl9pPr marL="3587351" indent="-211021" defTabSz="874857"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9pPr>
          </a:lstStyle>
          <a:p>
            <a:pPr eaLnBrk="1" hangingPunct="1"/>
            <a:fld id="{2D8CE3EB-7CD8-4FFB-8391-A3C875653747}" type="slidenum">
              <a:rPr lang="zh-CN" altLang="en-US" b="0" smtClean="0">
                <a:latin typeface="Times New Roman" pitchFamily="18" charset="0"/>
                <a:ea typeface="宋体" pitchFamily="2" charset="-122"/>
              </a:rPr>
              <a:pPr eaLnBrk="1" hangingPunct="1"/>
              <a:t>3</a:t>
            </a:fld>
            <a:endParaRPr lang="en-US" altLang="zh-CN" b="0" smtClean="0">
              <a:latin typeface="Times New Roman" pitchFamily="18" charset="0"/>
              <a:ea typeface="宋体" pitchFamily="2" charset="-122"/>
            </a:endParaRPr>
          </a:p>
        </p:txBody>
      </p:sp>
    </p:spTree>
    <p:extLst>
      <p:ext uri="{BB962C8B-B14F-4D97-AF65-F5344CB8AC3E}">
        <p14:creationId xmlns:p14="http://schemas.microsoft.com/office/powerpoint/2010/main" val="2107222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smtClean="0">
                <a:solidFill>
                  <a:schemeClr val="tx1"/>
                </a:solidFill>
                <a:effectLst/>
                <a:latin typeface="+mn-lt"/>
                <a:ea typeface="+mn-ea"/>
                <a:cs typeface="+mn-cs"/>
              </a:rPr>
              <a:t>Parsing HTML :- One of the common uses of the </a:t>
            </a:r>
            <a:r>
              <a:rPr lang="en-IN" sz="1200" kern="1200" dirty="0" err="1" smtClean="0">
                <a:solidFill>
                  <a:schemeClr val="tx1"/>
                </a:solidFill>
                <a:effectLst/>
                <a:latin typeface="+mn-lt"/>
                <a:ea typeface="+mn-ea"/>
                <a:cs typeface="+mn-cs"/>
              </a:rPr>
              <a:t>urllib</a:t>
            </a:r>
            <a:r>
              <a:rPr lang="en-IN" sz="1200" kern="1200" dirty="0" smtClean="0">
                <a:solidFill>
                  <a:schemeClr val="tx1"/>
                </a:solidFill>
                <a:effectLst/>
                <a:latin typeface="+mn-lt"/>
                <a:ea typeface="+mn-ea"/>
                <a:cs typeface="+mn-cs"/>
              </a:rPr>
              <a:t> capability in Python is to scrape the web. Web scraping is when we write a program that pretends to be a web browser and retrieves pages and then examines the data in those pages looking for patterns.</a:t>
            </a:r>
          </a:p>
          <a:p>
            <a:r>
              <a:rPr lang="en-IN"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 Example when we use Google search it looks at the source of page and extracts the link to other pages and retrieves those pages. This process keeps on going till user gets the desired page. </a:t>
            </a:r>
            <a:r>
              <a:rPr lang="en-IN" sz="1200" kern="1200" dirty="0" smtClean="0">
                <a:solidFill>
                  <a:schemeClr val="tx1"/>
                </a:solidFill>
                <a:effectLst/>
                <a:latin typeface="+mn-lt"/>
                <a:ea typeface="+mn-ea"/>
                <a:cs typeface="+mn-cs"/>
              </a:rPr>
              <a:t>Using this technique, Google Spiders its way through nearly all of the pages on the web. Google also uses the frequency of links from pages it finds, to a particular page</a:t>
            </a:r>
            <a:r>
              <a:rPr lang="en-US" sz="1200" kern="1200" dirty="0" smtClean="0">
                <a:solidFill>
                  <a:schemeClr val="tx1"/>
                </a:solidFill>
                <a:effectLst/>
                <a:latin typeface="+mn-lt"/>
                <a:ea typeface="+mn-ea"/>
                <a:cs typeface="+mn-cs"/>
              </a:rPr>
              <a:t> </a:t>
            </a:r>
            <a:r>
              <a:rPr lang="en-IN" sz="1200" kern="1200" dirty="0" smtClean="0">
                <a:solidFill>
                  <a:schemeClr val="tx1"/>
                </a:solidFill>
                <a:effectLst/>
                <a:latin typeface="+mn-lt"/>
                <a:ea typeface="+mn-ea"/>
                <a:cs typeface="+mn-cs"/>
              </a:rPr>
              <a:t> as one measure of how “important” a page is and how highly the page should appear in its search results.</a:t>
            </a:r>
          </a:p>
          <a:p>
            <a:r>
              <a:rPr lang="en-IN" sz="1200" kern="1200" dirty="0" smtClean="0">
                <a:solidFill>
                  <a:schemeClr val="tx1"/>
                </a:solidFill>
                <a:effectLst/>
                <a:latin typeface="+mn-lt"/>
                <a:ea typeface="+mn-ea"/>
                <a:cs typeface="+mn-cs"/>
              </a:rPr>
              <a:t> </a:t>
            </a:r>
          </a:p>
          <a:p>
            <a:r>
              <a:rPr lang="en-IN" sz="1200" kern="1200" dirty="0" smtClean="0">
                <a:solidFill>
                  <a:schemeClr val="tx1"/>
                </a:solidFill>
                <a:effectLst/>
                <a:latin typeface="+mn-lt"/>
                <a:ea typeface="+mn-ea"/>
                <a:cs typeface="+mn-cs"/>
              </a:rPr>
              <a:t>Advantage of Web Scraping:-</a:t>
            </a:r>
          </a:p>
          <a:p>
            <a:pPr marL="228600" indent="-228600">
              <a:buAutoNum type="arabicPeriod"/>
            </a:pPr>
            <a:r>
              <a:rPr lang="en-IN" sz="1200" kern="1200" dirty="0" smtClean="0">
                <a:solidFill>
                  <a:schemeClr val="tx1"/>
                </a:solidFill>
                <a:effectLst/>
                <a:latin typeface="+mn-lt"/>
                <a:ea typeface="+mn-ea"/>
                <a:cs typeface="+mn-cs"/>
              </a:rPr>
              <a:t>It helps to pull the data from the Web Site.</a:t>
            </a:r>
          </a:p>
          <a:p>
            <a:pPr marL="228600" indent="-228600">
              <a:buAutoNum type="arabicPeriod"/>
            </a:pPr>
            <a:r>
              <a:rPr lang="en-IN" sz="1200" kern="1200" dirty="0" smtClean="0">
                <a:solidFill>
                  <a:schemeClr val="tx1"/>
                </a:solidFill>
                <a:effectLst/>
                <a:latin typeface="+mn-lt"/>
                <a:ea typeface="+mn-ea"/>
                <a:cs typeface="+mn-cs"/>
              </a:rPr>
              <a:t>It also helps to monitor the site for new data update.</a:t>
            </a:r>
          </a:p>
          <a:p>
            <a:pPr marL="228600" indent="-228600">
              <a:buAutoNum type="arabicPeriod"/>
            </a:pPr>
            <a:r>
              <a:rPr lang="en-IN" sz="1200" kern="1200" dirty="0" smtClean="0">
                <a:solidFill>
                  <a:schemeClr val="tx1"/>
                </a:solidFill>
                <a:effectLst/>
                <a:latin typeface="+mn-lt"/>
                <a:ea typeface="+mn-ea"/>
                <a:cs typeface="+mn-cs"/>
              </a:rPr>
              <a:t>It helps in creating database for search engine related Web Sites.</a:t>
            </a:r>
            <a:r>
              <a:rPr lang="en-US" sz="1200" kern="1200" dirty="0" smtClean="0">
                <a:solidFill>
                  <a:schemeClr val="tx1"/>
                </a:solidFill>
                <a:effectLst/>
                <a:latin typeface="+mn-lt"/>
                <a:ea typeface="+mn-ea"/>
                <a:cs typeface="+mn-cs"/>
              </a:rPr>
              <a:t> </a:t>
            </a:r>
            <a:endParaRPr lang="en-IN" sz="1200" kern="1200" dirty="0" smtClean="0">
              <a:solidFill>
                <a:schemeClr val="tx1"/>
              </a:solidFill>
              <a:effectLst/>
              <a:latin typeface="+mn-lt"/>
              <a:ea typeface="+mn-ea"/>
              <a:cs typeface="+mn-cs"/>
            </a:endParaRPr>
          </a:p>
          <a:p>
            <a:r>
              <a:rPr lang="en-IN" sz="1200" kern="1200" dirty="0" smtClean="0">
                <a:solidFill>
                  <a:schemeClr val="tx1"/>
                </a:solidFill>
                <a:effectLst/>
                <a:latin typeface="+mn-lt"/>
                <a:ea typeface="+mn-ea"/>
                <a:cs typeface="+mn-cs"/>
              </a:rPr>
              <a:t> </a:t>
            </a:r>
          </a:p>
          <a:p>
            <a:r>
              <a:rPr lang="en-IN" sz="1200" kern="1200" dirty="0" smtClean="0">
                <a:solidFill>
                  <a:schemeClr val="tx1"/>
                </a:solidFill>
                <a:effectLst/>
                <a:latin typeface="+mn-lt"/>
                <a:ea typeface="+mn-ea"/>
                <a:cs typeface="+mn-cs"/>
              </a:rPr>
              <a:t>Note :- Every Web Site owner does not like the concept of Web Scraping.</a:t>
            </a:r>
          </a:p>
          <a:p>
            <a:r>
              <a:rPr lang="en-US" sz="1200" kern="1200" dirty="0" smtClean="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5091714-3304-44AF-AABA-9711959465C3}"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95125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discuss</a:t>
            </a:r>
            <a:r>
              <a:rPr lang="en-US" baseline="0" dirty="0" smtClean="0"/>
              <a:t> another project about Visualizing mail data from servers and data is most complex so far and pull down nearly a gigabyte of data and visualize it.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this project we have 7 files –</a:t>
            </a:r>
          </a:p>
          <a:p>
            <a:r>
              <a:rPr lang="en-US" b="1" dirty="0" smtClean="0"/>
              <a:t>gmane.py</a:t>
            </a:r>
            <a:r>
              <a:rPr lang="en-US" dirty="0" smtClean="0"/>
              <a:t> - operates as a responsible caching spider in that it runs slowly and retrieves one mail message per second so as to avoid getting throttled by </a:t>
            </a:r>
            <a:r>
              <a:rPr lang="en-US" dirty="0" err="1" smtClean="0"/>
              <a:t>gmane</a:t>
            </a:r>
            <a:r>
              <a:rPr lang="en-US" dirty="0" smtClean="0"/>
              <a:t>. It stores all of its data in a database and can be interrupted and re-started as often as needed. It may take many hours to pull all the data down. So</a:t>
            </a:r>
            <a:r>
              <a:rPr lang="en-US" baseline="0" dirty="0" smtClean="0"/>
              <a:t> User</a:t>
            </a:r>
            <a:r>
              <a:rPr lang="en-US" dirty="0" smtClean="0"/>
              <a:t> may need to restart several times.</a:t>
            </a:r>
          </a:p>
          <a:p>
            <a:r>
              <a:rPr lang="en-US" b="1" dirty="0" smtClean="0"/>
              <a:t>gmodel.py </a:t>
            </a:r>
            <a:r>
              <a:rPr lang="en-US" b="0" dirty="0" smtClean="0"/>
              <a:t>-</a:t>
            </a:r>
            <a:r>
              <a:rPr lang="en-US" dirty="0" smtClean="0"/>
              <a:t> reads the rough/raw data from </a:t>
            </a:r>
            <a:r>
              <a:rPr lang="en-US" dirty="0" err="1" smtClean="0"/>
              <a:t>content.sqlite</a:t>
            </a:r>
            <a:r>
              <a:rPr lang="en-US" dirty="0" smtClean="0"/>
              <a:t> and produces a cleaned-up and well-modeled version of the data in the file </a:t>
            </a:r>
            <a:r>
              <a:rPr lang="en-US" dirty="0" err="1" smtClean="0"/>
              <a:t>index.sqlite</a:t>
            </a:r>
            <a:r>
              <a:rPr lang="en-US" dirty="0" smtClean="0"/>
              <a:t>. The file </a:t>
            </a:r>
            <a:r>
              <a:rPr lang="en-US" dirty="0" err="1" smtClean="0"/>
              <a:t>index.sqlite</a:t>
            </a:r>
            <a:r>
              <a:rPr lang="en-US" dirty="0" smtClean="0"/>
              <a:t> will be much smaller (often 10X smaller) than </a:t>
            </a:r>
            <a:r>
              <a:rPr lang="en-US" dirty="0" err="1" smtClean="0"/>
              <a:t>content.sqlite</a:t>
            </a:r>
            <a:r>
              <a:rPr lang="en-US" dirty="0" smtClean="0"/>
              <a:t> because it also compresses the header and body text.</a:t>
            </a:r>
          </a:p>
          <a:p>
            <a:r>
              <a:rPr lang="en-US" b="1" dirty="0" smtClean="0"/>
              <a:t>gbasic.py</a:t>
            </a:r>
            <a:r>
              <a:rPr lang="en-US" dirty="0" smtClean="0"/>
              <a:t> </a:t>
            </a:r>
            <a:r>
              <a:rPr lang="en-US" b="1" dirty="0" smtClean="0"/>
              <a:t>- </a:t>
            </a:r>
            <a:r>
              <a:rPr lang="en-US" b="0" dirty="0" smtClean="0"/>
              <a:t>simplest data analysis is to determine ”who sent the most mail?” and ”which organization sent the most mail”? </a:t>
            </a:r>
          </a:p>
          <a:p>
            <a:r>
              <a:rPr lang="en-US" b="1" dirty="0" smtClean="0"/>
              <a:t>gword.py</a:t>
            </a:r>
            <a:r>
              <a:rPr lang="en-US" b="0" dirty="0" smtClean="0"/>
              <a:t> - produces a simple visualization of the word frequency in the subject lines.</a:t>
            </a:r>
          </a:p>
          <a:p>
            <a:r>
              <a:rPr lang="en-US" b="1" dirty="0" smtClean="0"/>
              <a:t>gline.py </a:t>
            </a:r>
            <a:r>
              <a:rPr lang="en-US" b="0" dirty="0" smtClean="0"/>
              <a:t>- computes e-mail participation by organizations over time.</a:t>
            </a:r>
          </a:p>
          <a:p>
            <a:r>
              <a:rPr lang="en-US" b="0" dirty="0" smtClean="0"/>
              <a:t>The output</a:t>
            </a:r>
            <a:r>
              <a:rPr lang="en-US" b="0" baseline="0" dirty="0" smtClean="0"/>
              <a:t> of this project output is written to </a:t>
            </a:r>
            <a:r>
              <a:rPr lang="en-US" b="1" baseline="0" dirty="0" smtClean="0"/>
              <a:t>gline.js</a:t>
            </a:r>
            <a:r>
              <a:rPr lang="en-US" b="0" baseline="0" dirty="0" smtClean="0"/>
              <a:t> which is visualized using </a:t>
            </a:r>
            <a:r>
              <a:rPr lang="en-US" b="1" baseline="0" dirty="0" smtClean="0"/>
              <a:t>gline.htm</a:t>
            </a:r>
            <a:r>
              <a:rPr lang="en-US" b="0" baseline="0" dirty="0" smtClean="0"/>
              <a:t>.</a:t>
            </a:r>
            <a:endParaRPr lang="en-US" b="0" dirty="0"/>
          </a:p>
        </p:txBody>
      </p:sp>
      <p:sp>
        <p:nvSpPr>
          <p:cNvPr id="4" name="Slide Number Placeholder 3"/>
          <p:cNvSpPr>
            <a:spLocks noGrp="1"/>
          </p:cNvSpPr>
          <p:nvPr>
            <p:ph type="sldNum" sz="quarter" idx="10"/>
          </p:nvPr>
        </p:nvSpPr>
        <p:spPr/>
        <p:txBody>
          <a:bodyPr/>
          <a:lstStyle/>
          <a:p>
            <a:fld id="{35091714-3304-44AF-AABA-9711959465C3}" type="slidenum">
              <a:rPr lang="en-US" smtClean="0"/>
              <a:t>40</a:t>
            </a:fld>
            <a:endParaRPr lang="en-US"/>
          </a:p>
        </p:txBody>
      </p:sp>
    </p:spTree>
    <p:extLst>
      <p:ext uri="{BB962C8B-B14F-4D97-AF65-F5344CB8AC3E}">
        <p14:creationId xmlns:p14="http://schemas.microsoft.com/office/powerpoint/2010/main" val="50215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AE091332-6020-453F-9062-A15FC16B8701}" type="datetimeFigureOut">
              <a:rPr lang="en-US" smtClean="0"/>
              <a:t>19/07/2018</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CDCFBD4B-8F0D-48C1-A6EB-A5DDFB93C88C}"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E091332-6020-453F-9062-A15FC16B8701}" type="datetimeFigureOut">
              <a:rPr lang="en-US" smtClean="0"/>
              <a:t>19/07/2018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DCFBD4B-8F0D-48C1-A6EB-A5DDFB93C88C}" type="slidenum">
              <a:rPr lang="en-US" smtClean="0"/>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7568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65432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53904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81728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964767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829787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934505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111753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IDC">
    <p:spTree>
      <p:nvGrpSpPr>
        <p:cNvPr id="1" name=""/>
        <p:cNvGrpSpPr/>
        <p:nvPr/>
      </p:nvGrpSpPr>
      <p:grpSpPr>
        <a:xfrm>
          <a:off x="0" y="0"/>
          <a:ext cx="0" cy="0"/>
          <a:chOff x="0" y="0"/>
          <a:chExt cx="0" cy="0"/>
        </a:xfrm>
      </p:grpSpPr>
      <p:pic>
        <p:nvPicPr>
          <p:cNvPr id="5" name="Picture 4" descr="IDC_logo.png"/>
          <p:cNvPicPr>
            <a:picLocks noChangeAspect="1"/>
          </p:cNvPicPr>
          <p:nvPr userDrawn="1"/>
        </p:nvPicPr>
        <p:blipFill rotWithShape="1">
          <a:blip r:embed="rId2" cstate="print"/>
          <a:srcRect l="-4695" r="-6610"/>
          <a:stretch/>
        </p:blipFill>
        <p:spPr>
          <a:xfrm>
            <a:off x="323274" y="6162044"/>
            <a:ext cx="1131454" cy="446528"/>
          </a:xfrm>
          <a:prstGeom prst="rect">
            <a:avLst/>
          </a:prstGeom>
          <a:solidFill>
            <a:schemeClr val="bg1"/>
          </a:solidFill>
          <a:effectLst/>
        </p:spPr>
      </p:pic>
      <p:sp>
        <p:nvSpPr>
          <p:cNvPr id="6" name="Footer Placeholder 4"/>
          <p:cNvSpPr txBox="1">
            <a:spLocks/>
          </p:cNvSpPr>
          <p:nvPr userDrawn="1"/>
        </p:nvSpPr>
        <p:spPr>
          <a:xfrm>
            <a:off x="360364" y="6736421"/>
            <a:ext cx="1356140" cy="69250"/>
          </a:xfrm>
          <a:prstGeom prst="rect">
            <a:avLst/>
          </a:prstGeom>
          <a:solidFill>
            <a:schemeClr val="bg1"/>
          </a:solidFill>
          <a:effectLst/>
        </p:spPr>
        <p:txBody>
          <a:bodyPr vert="horz" wrap="none" lIns="0" tIns="0" rIns="0" bIns="0" rtlCol="0" anchor="ctr">
            <a:spAutoFit/>
          </a:bodyPr>
          <a:lstStyle>
            <a:defPPr>
              <a:defRPr lang="en-US"/>
            </a:defPPr>
            <a:lvl1pPr marL="0" algn="ct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450" dirty="0" smtClean="0">
                <a:solidFill>
                  <a:srgbClr val="717074"/>
                </a:solidFill>
              </a:rPr>
              <a:t>© IDC   Visit us at </a:t>
            </a:r>
            <a:r>
              <a:rPr lang="en-US" sz="450" dirty="0" err="1" smtClean="0">
                <a:solidFill>
                  <a:srgbClr val="717074"/>
                </a:solidFill>
              </a:rPr>
              <a:t>IDC.com</a:t>
            </a:r>
            <a:r>
              <a:rPr lang="en-US" sz="450" dirty="0" smtClean="0">
                <a:solidFill>
                  <a:srgbClr val="717074"/>
                </a:solidFill>
              </a:rPr>
              <a:t> and follow us on Twitter: @IDC</a:t>
            </a:r>
            <a:endParaRPr lang="en-US" sz="450" dirty="0">
              <a:solidFill>
                <a:srgbClr val="717074"/>
              </a:solidFill>
            </a:endParaRPr>
          </a:p>
        </p:txBody>
      </p:sp>
      <p:sp>
        <p:nvSpPr>
          <p:cNvPr id="7" name="Title 1"/>
          <p:cNvSpPr>
            <a:spLocks noGrp="1"/>
          </p:cNvSpPr>
          <p:nvPr>
            <p:ph type="ctrTitle" hasCustomPrompt="1"/>
          </p:nvPr>
        </p:nvSpPr>
        <p:spPr>
          <a:xfrm>
            <a:off x="381000" y="304801"/>
            <a:ext cx="8458200" cy="609600"/>
          </a:xfrm>
          <a:prstGeom prst="rect">
            <a:avLst/>
          </a:prstGeom>
          <a:effectLst/>
        </p:spPr>
        <p:txBody>
          <a:bodyPr lIns="0" tIns="0" rIns="0" bIns="0" anchor="t" anchorCtr="0"/>
          <a:lstStyle>
            <a:lvl1pPr algn="l">
              <a:lnSpc>
                <a:spcPct val="90000"/>
              </a:lnSpc>
              <a:defRPr sz="2100">
                <a:solidFill>
                  <a:schemeClr val="tx1"/>
                </a:solidFill>
                <a:latin typeface="+mj-lt"/>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89467" y="888727"/>
            <a:ext cx="8449733" cy="403223"/>
          </a:xfrm>
          <a:prstGeom prst="rect">
            <a:avLst/>
          </a:prstGeom>
          <a:effectLst/>
        </p:spPr>
        <p:txBody>
          <a:bodyPr lIns="0" tIns="0" rIns="0" bIns="0"/>
          <a:lstStyle>
            <a:lvl1pPr marL="0" indent="0" algn="l">
              <a:lnSpc>
                <a:spcPct val="100000"/>
              </a:lnSpc>
              <a:buNone/>
              <a:defRPr sz="1200">
                <a:solidFill>
                  <a:schemeClr val="bg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86267067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2"/>
            <a:ext cx="7848600" cy="1927225"/>
          </a:xfrm>
        </p:spPr>
        <p:txBody>
          <a:bodyPr anchor="b">
            <a:noAutofit/>
          </a:bodyPr>
          <a:lstStyle>
            <a:lvl1pPr>
              <a:defRPr sz="405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C46435B-302F-4283-A9D1-F46D4CE3412C}" type="datetimeFigureOut">
              <a:rPr lang="en-US" smtClean="0"/>
              <a:pPr/>
              <a:t>19/07/2018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29354-F2B6-4311-AD74-3D6891F85DA1}"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915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E091332-6020-453F-9062-A15FC16B8701}" type="datetimeFigureOut">
              <a:rPr lang="en-US" smtClean="0"/>
              <a:t>19/07/2018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DCFBD4B-8F0D-48C1-A6EB-A5DDFB93C88C}" type="slidenum">
              <a:rPr lang="en-US" smtClean="0"/>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46435B-302F-4283-A9D1-F46D4CE3412C}" type="datetimeFigureOut">
              <a:rPr lang="en-US" smtClean="0"/>
              <a:pPr/>
              <a:t>19/07/2018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29354-F2B6-4311-AD74-3D6891F85DA1}" type="slidenum">
              <a:rPr lang="en-US" smtClean="0"/>
              <a:pPr/>
              <a:t>‹#›</a:t>
            </a:fld>
            <a:endParaRPr lang="en-US"/>
          </a:p>
        </p:txBody>
      </p:sp>
    </p:spTree>
    <p:extLst>
      <p:ext uri="{BB962C8B-B14F-4D97-AF65-F5344CB8AC3E}">
        <p14:creationId xmlns:p14="http://schemas.microsoft.com/office/powerpoint/2010/main" val="41748503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1"/>
            <a:ext cx="7772400" cy="2200275"/>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6"/>
            <a:ext cx="7772400" cy="1500187"/>
          </a:xfrm>
        </p:spPr>
        <p:txBody>
          <a:bodyPr anchor="t">
            <a:normAutofit/>
          </a:bodyPr>
          <a:lstStyle>
            <a:lvl1pPr marL="0" indent="0">
              <a:buNone/>
              <a:defRPr sz="18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46435B-302F-4283-A9D1-F46D4CE3412C}" type="datetimeFigureOut">
              <a:rPr lang="en-US" smtClean="0"/>
              <a:pPr/>
              <a:t>19/07/2018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29354-F2B6-4311-AD74-3D6891F85DA1}"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127225"/>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C46435B-302F-4283-A9D1-F46D4CE3412C}" type="datetimeFigureOut">
              <a:rPr lang="en-US" smtClean="0"/>
              <a:pPr/>
              <a:t>19/07/2018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29354-F2B6-4311-AD74-3D6891F85DA1}" type="slidenum">
              <a:rPr lang="en-US" smtClean="0"/>
              <a:pPr/>
              <a:t>‹#›</a:t>
            </a:fld>
            <a:endParaRPr lang="en-US"/>
          </a:p>
        </p:txBody>
      </p:sp>
    </p:spTree>
    <p:extLst>
      <p:ext uri="{BB962C8B-B14F-4D97-AF65-F5344CB8AC3E}">
        <p14:creationId xmlns:p14="http://schemas.microsoft.com/office/powerpoint/2010/main" val="1348980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1500" b="0" kern="1200" dirty="0" smtClean="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C46435B-302F-4283-A9D1-F46D4CE3412C}" type="datetimeFigureOut">
              <a:rPr lang="en-US" smtClean="0"/>
              <a:pPr/>
              <a:t>19/07/2018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029354-F2B6-4311-AD74-3D6891F85DA1}" type="slidenum">
              <a:rPr lang="en-US" smtClean="0"/>
              <a:pPr/>
              <a:t>‹#›</a:t>
            </a:fld>
            <a:endParaRPr lang="en-US"/>
          </a:p>
        </p:txBody>
      </p:sp>
      <p:cxnSp>
        <p:nvCxnSpPr>
          <p:cNvPr id="11" name="Straight Connector 10"/>
          <p:cNvCxnSpPr/>
          <p:nvPr/>
        </p:nvCxnSpPr>
        <p:spPr>
          <a:xfrm rot="5400000">
            <a:off x="2217817" y="4045824"/>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28528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46435B-302F-4283-A9D1-F46D4CE3412C}" type="datetimeFigureOut">
              <a:rPr lang="en-US" smtClean="0"/>
              <a:pPr/>
              <a:t>19/07/2018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029354-F2B6-4311-AD74-3D6891F85DA1}" type="slidenum">
              <a:rPr lang="en-US" smtClean="0"/>
              <a:pPr/>
              <a:t>‹#›</a:t>
            </a:fld>
            <a:endParaRPr lang="en-US"/>
          </a:p>
        </p:txBody>
      </p:sp>
    </p:spTree>
    <p:extLst>
      <p:ext uri="{BB962C8B-B14F-4D97-AF65-F5344CB8AC3E}">
        <p14:creationId xmlns:p14="http://schemas.microsoft.com/office/powerpoint/2010/main" val="23842070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46435B-302F-4283-A9D1-F46D4CE3412C}" type="datetimeFigureOut">
              <a:rPr lang="en-US" smtClean="0"/>
              <a:pPr/>
              <a:t>19/07/2018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029354-F2B6-4311-AD74-3D6891F85DA1}" type="slidenum">
              <a:rPr lang="en-US" smtClean="0"/>
              <a:pPr/>
              <a:t>‹#›</a:t>
            </a:fld>
            <a:endParaRPr lang="en-US"/>
          </a:p>
        </p:txBody>
      </p:sp>
    </p:spTree>
    <p:extLst>
      <p:ext uri="{BB962C8B-B14F-4D97-AF65-F5344CB8AC3E}">
        <p14:creationId xmlns:p14="http://schemas.microsoft.com/office/powerpoint/2010/main" val="159272086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4"/>
            <a:ext cx="2139696" cy="4243615"/>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46435B-302F-4283-A9D1-F46D4CE3412C}" type="datetimeFigureOut">
              <a:rPr lang="en-US" smtClean="0"/>
              <a:pPr/>
              <a:t>19/07/2018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29354-F2B6-4311-AD74-3D6891F85DA1}" type="slidenum">
              <a:rPr lang="en-US" smtClean="0"/>
              <a:pPr/>
              <a:t>‹#›</a:t>
            </a:fld>
            <a:endParaRPr lang="en-US"/>
          </a:p>
        </p:txBody>
      </p:sp>
      <p:cxnSp>
        <p:nvCxnSpPr>
          <p:cNvPr id="9" name="Straight Connector 8"/>
          <p:cNvCxnSpPr/>
          <p:nvPr/>
        </p:nvCxnSpPr>
        <p:spPr>
          <a:xfrm rot="5400000">
            <a:off x="-13116" y="3580207"/>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01091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92480"/>
            <a:ext cx="2142680" cy="1264920"/>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46435B-302F-4283-A9D1-F46D4CE3412C}" type="datetimeFigureOut">
              <a:rPr lang="en-US" smtClean="0"/>
              <a:pPr/>
              <a:t>19/07/2018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29354-F2B6-4311-AD74-3D6891F85DA1}" type="slidenum">
              <a:rPr lang="en-US" smtClean="0"/>
              <a:pPr/>
              <a:t>‹#›</a:t>
            </a:fld>
            <a:endParaRPr lang="en-US"/>
          </a:p>
        </p:txBody>
      </p:sp>
    </p:spTree>
    <p:extLst>
      <p:ext uri="{BB962C8B-B14F-4D97-AF65-F5344CB8AC3E}">
        <p14:creationId xmlns:p14="http://schemas.microsoft.com/office/powerpoint/2010/main" val="92399451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46435B-302F-4283-A9D1-F46D4CE3412C}" type="datetimeFigureOut">
              <a:rPr lang="en-US" smtClean="0"/>
              <a:pPr/>
              <a:t>19/07/2018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29354-F2B6-4311-AD74-3D6891F85DA1}" type="slidenum">
              <a:rPr lang="en-US" smtClean="0"/>
              <a:pPr/>
              <a:t>‹#›</a:t>
            </a:fld>
            <a:endParaRPr lang="en-US"/>
          </a:p>
        </p:txBody>
      </p:sp>
    </p:spTree>
    <p:extLst>
      <p:ext uri="{BB962C8B-B14F-4D97-AF65-F5344CB8AC3E}">
        <p14:creationId xmlns:p14="http://schemas.microsoft.com/office/powerpoint/2010/main" val="25545282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46435B-302F-4283-A9D1-F46D4CE3412C}" type="datetimeFigureOut">
              <a:rPr lang="en-US" smtClean="0"/>
              <a:pPr/>
              <a:t>19/07/2018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29354-F2B6-4311-AD74-3D6891F85DA1}" type="slidenum">
              <a:rPr lang="en-US" smtClean="0"/>
              <a:pPr/>
              <a:t>‹#›</a:t>
            </a:fld>
            <a:endParaRPr lang="en-US"/>
          </a:p>
        </p:txBody>
      </p:sp>
    </p:spTree>
    <p:extLst>
      <p:ext uri="{BB962C8B-B14F-4D97-AF65-F5344CB8AC3E}">
        <p14:creationId xmlns:p14="http://schemas.microsoft.com/office/powerpoint/2010/main" val="2619670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DC">
    <p:spTree>
      <p:nvGrpSpPr>
        <p:cNvPr id="1" name=""/>
        <p:cNvGrpSpPr/>
        <p:nvPr/>
      </p:nvGrpSpPr>
      <p:grpSpPr>
        <a:xfrm>
          <a:off x="0" y="0"/>
          <a:ext cx="0" cy="0"/>
          <a:chOff x="0" y="0"/>
          <a:chExt cx="0" cy="0"/>
        </a:xfrm>
      </p:grpSpPr>
      <p:pic>
        <p:nvPicPr>
          <p:cNvPr id="5" name="Picture 4" descr="IDC_logo.png"/>
          <p:cNvPicPr>
            <a:picLocks noChangeAspect="1"/>
          </p:cNvPicPr>
          <p:nvPr userDrawn="1"/>
        </p:nvPicPr>
        <p:blipFill rotWithShape="1">
          <a:blip r:embed="rId2" cstate="print"/>
          <a:srcRect l="-4695" r="-6610"/>
          <a:stretch/>
        </p:blipFill>
        <p:spPr>
          <a:xfrm>
            <a:off x="323273" y="6162044"/>
            <a:ext cx="1131454" cy="446528"/>
          </a:xfrm>
          <a:prstGeom prst="rect">
            <a:avLst/>
          </a:prstGeom>
          <a:solidFill>
            <a:schemeClr val="bg1"/>
          </a:solidFill>
          <a:effectLst/>
        </p:spPr>
      </p:pic>
      <p:sp>
        <p:nvSpPr>
          <p:cNvPr id="6" name="Footer Placeholder 4"/>
          <p:cNvSpPr txBox="1">
            <a:spLocks/>
          </p:cNvSpPr>
          <p:nvPr userDrawn="1"/>
        </p:nvSpPr>
        <p:spPr>
          <a:xfrm>
            <a:off x="360363" y="6724879"/>
            <a:ext cx="1817805" cy="92333"/>
          </a:xfrm>
          <a:prstGeom prst="rect">
            <a:avLst/>
          </a:prstGeom>
          <a:solidFill>
            <a:schemeClr val="bg1"/>
          </a:solidFill>
          <a:effectLst/>
        </p:spPr>
        <p:txBody>
          <a:bodyPr vert="horz" wrap="none" lIns="0" tIns="0" rIns="0" bIns="0" rtlCol="0" anchor="ctr">
            <a:spAutoFit/>
          </a:bodyPr>
          <a:lstStyle>
            <a:defPPr>
              <a:defRPr lang="en-US"/>
            </a:defPPr>
            <a:lvl1pPr marL="0" algn="ct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600" dirty="0" smtClean="0">
                <a:solidFill>
                  <a:srgbClr val="717074"/>
                </a:solidFill>
              </a:rPr>
              <a:t>© IDC   Visit us at </a:t>
            </a:r>
            <a:r>
              <a:rPr lang="en-US" sz="600" dirty="0" err="1" smtClean="0">
                <a:solidFill>
                  <a:srgbClr val="717074"/>
                </a:solidFill>
              </a:rPr>
              <a:t>IDC.com</a:t>
            </a:r>
            <a:r>
              <a:rPr lang="en-US" sz="600" dirty="0" smtClean="0">
                <a:solidFill>
                  <a:srgbClr val="717074"/>
                </a:solidFill>
              </a:rPr>
              <a:t> and follow us on Twitter: @IDC</a:t>
            </a:r>
            <a:endParaRPr lang="en-US" sz="600" dirty="0">
              <a:solidFill>
                <a:srgbClr val="717074"/>
              </a:solidFill>
            </a:endParaRPr>
          </a:p>
        </p:txBody>
      </p:sp>
      <p:sp>
        <p:nvSpPr>
          <p:cNvPr id="7" name="Title 1"/>
          <p:cNvSpPr>
            <a:spLocks noGrp="1"/>
          </p:cNvSpPr>
          <p:nvPr>
            <p:ph type="ctrTitle" hasCustomPrompt="1"/>
          </p:nvPr>
        </p:nvSpPr>
        <p:spPr>
          <a:xfrm>
            <a:off x="381000" y="304801"/>
            <a:ext cx="8458200" cy="609600"/>
          </a:xfrm>
          <a:prstGeom prst="rect">
            <a:avLst/>
          </a:prstGeom>
          <a:effectLst/>
        </p:spPr>
        <p:txBody>
          <a:bodyPr lIns="0" tIns="0" rIns="0" bIns="0" anchor="t" anchorCtr="0"/>
          <a:lstStyle>
            <a:lvl1pPr algn="l">
              <a:lnSpc>
                <a:spcPct val="90000"/>
              </a:lnSpc>
              <a:defRPr sz="2800">
                <a:solidFill>
                  <a:schemeClr val="tx1"/>
                </a:solidFill>
                <a:latin typeface="+mj-lt"/>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89466" y="888725"/>
            <a:ext cx="8449733" cy="403223"/>
          </a:xfrm>
          <a:prstGeom prst="rect">
            <a:avLst/>
          </a:prstGeom>
          <a:effectLst/>
        </p:spPr>
        <p:txBody>
          <a:bodyPr lIns="0" tIns="0" rIns="0" bIns="0"/>
          <a:lstStyle>
            <a:lvl1pPr marL="0" indent="0" algn="l">
              <a:lnSpc>
                <a:spcPct val="100000"/>
              </a:lnSpc>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714841908"/>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4"/>
            <a:ext cx="7886700" cy="1404523"/>
          </a:xfrm>
        </p:spPr>
        <p:txBody>
          <a:bodyPr anchor="b"/>
          <a:lstStyle>
            <a:lvl1pPr>
              <a:defRPr sz="3375"/>
            </a:lvl1pPr>
          </a:lstStyle>
          <a:p>
            <a:r>
              <a:rPr lang="en-US" smtClean="0"/>
              <a:t>Click to edit Master title style</a:t>
            </a:r>
            <a:endParaRPr lang="en-US"/>
          </a:p>
        </p:txBody>
      </p:sp>
      <p:sp>
        <p:nvSpPr>
          <p:cNvPr id="8" name="Date Placeholder 3"/>
          <p:cNvSpPr>
            <a:spLocks noGrp="1"/>
          </p:cNvSpPr>
          <p:nvPr>
            <p:ph type="dt" sz="half" idx="10"/>
          </p:nvPr>
        </p:nvSpPr>
        <p:spPr>
          <a:xfrm>
            <a:off x="0" y="6527945"/>
            <a:ext cx="1192696" cy="340969"/>
          </a:xfrm>
          <a:prstGeom prst="rect">
            <a:avLst/>
          </a:prstGeom>
        </p:spPr>
        <p:txBody>
          <a:bodyPr lIns="121912" tIns="60956" rIns="121912" bIns="60956" anchor="b"/>
          <a:lstStyle>
            <a:lvl1pPr>
              <a:defRPr sz="1200">
                <a:solidFill>
                  <a:schemeClr val="bg1"/>
                </a:solidFill>
              </a:defRPr>
            </a:lvl1pPr>
          </a:lstStyle>
          <a:p>
            <a:pPr defTabSz="914333"/>
            <a:r>
              <a:rPr lang="en-US" smtClean="0">
                <a:solidFill>
                  <a:prstClr val="white"/>
                </a:solidFill>
              </a:rPr>
              <a:t>26th March 2015</a:t>
            </a:r>
            <a:endParaRPr lang="en-US" dirty="0">
              <a:solidFill>
                <a:prstClr val="white"/>
              </a:solidFill>
            </a:endParaRPr>
          </a:p>
        </p:txBody>
      </p:sp>
      <p:sp>
        <p:nvSpPr>
          <p:cNvPr id="9" name="Slide Number Placeholder 5"/>
          <p:cNvSpPr>
            <a:spLocks noGrp="1"/>
          </p:cNvSpPr>
          <p:nvPr>
            <p:ph type="sldNum" sz="quarter" idx="12"/>
          </p:nvPr>
        </p:nvSpPr>
        <p:spPr>
          <a:xfrm>
            <a:off x="7951305" y="6514693"/>
            <a:ext cx="1192696" cy="340969"/>
          </a:xfrm>
          <a:prstGeom prst="rect">
            <a:avLst/>
          </a:prstGeom>
        </p:spPr>
        <p:txBody>
          <a:bodyPr anchor="b"/>
          <a:lstStyle>
            <a:lvl1pPr algn="r">
              <a:defRPr sz="1200">
                <a:solidFill>
                  <a:schemeClr val="bg1"/>
                </a:solidFill>
              </a:defRPr>
            </a:lvl1pPr>
          </a:lstStyle>
          <a:p>
            <a:fld id="{31A6FB43-BEE6-F748-9B07-8995279087E8}"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00846963"/>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IDC">
    <p:spTree>
      <p:nvGrpSpPr>
        <p:cNvPr id="1" name=""/>
        <p:cNvGrpSpPr/>
        <p:nvPr/>
      </p:nvGrpSpPr>
      <p:grpSpPr>
        <a:xfrm>
          <a:off x="0" y="0"/>
          <a:ext cx="0" cy="0"/>
          <a:chOff x="0" y="0"/>
          <a:chExt cx="0" cy="0"/>
        </a:xfrm>
      </p:grpSpPr>
      <p:pic>
        <p:nvPicPr>
          <p:cNvPr id="5" name="Picture 4" descr="IDC_logo.png"/>
          <p:cNvPicPr>
            <a:picLocks noChangeAspect="1"/>
          </p:cNvPicPr>
          <p:nvPr userDrawn="1"/>
        </p:nvPicPr>
        <p:blipFill rotWithShape="1">
          <a:blip r:embed="rId2" cstate="print"/>
          <a:srcRect l="-4695" r="-6610"/>
          <a:stretch/>
        </p:blipFill>
        <p:spPr>
          <a:xfrm>
            <a:off x="323274" y="6162044"/>
            <a:ext cx="1131454" cy="446528"/>
          </a:xfrm>
          <a:prstGeom prst="rect">
            <a:avLst/>
          </a:prstGeom>
          <a:solidFill>
            <a:schemeClr val="bg1"/>
          </a:solidFill>
          <a:effectLst/>
        </p:spPr>
      </p:pic>
      <p:sp>
        <p:nvSpPr>
          <p:cNvPr id="6" name="Footer Placeholder 4"/>
          <p:cNvSpPr txBox="1">
            <a:spLocks/>
          </p:cNvSpPr>
          <p:nvPr userDrawn="1"/>
        </p:nvSpPr>
        <p:spPr>
          <a:xfrm>
            <a:off x="360363" y="6736421"/>
            <a:ext cx="1510029" cy="69250"/>
          </a:xfrm>
          <a:prstGeom prst="rect">
            <a:avLst/>
          </a:prstGeom>
          <a:solidFill>
            <a:schemeClr val="bg1"/>
          </a:solidFill>
          <a:effectLst/>
        </p:spPr>
        <p:txBody>
          <a:bodyPr vert="horz" wrap="none" lIns="0" tIns="0" rIns="0" bIns="0" rtlCol="0" anchor="ctr">
            <a:spAutoFit/>
          </a:bodyPr>
          <a:lstStyle>
            <a:defPPr>
              <a:defRPr lang="en-US"/>
            </a:defPPr>
            <a:lvl1pPr marL="0" algn="ct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450" dirty="0" smtClean="0">
                <a:solidFill>
                  <a:srgbClr val="717074"/>
                </a:solidFill>
              </a:rPr>
              <a:t>© IDC   Visit us at </a:t>
            </a:r>
            <a:r>
              <a:rPr lang="en-US" sz="450" dirty="0" err="1" smtClean="0">
                <a:solidFill>
                  <a:srgbClr val="717074"/>
                </a:solidFill>
              </a:rPr>
              <a:t>IDC.com</a:t>
            </a:r>
            <a:r>
              <a:rPr lang="en-US" sz="450" dirty="0" smtClean="0">
                <a:solidFill>
                  <a:srgbClr val="717074"/>
                </a:solidFill>
              </a:rPr>
              <a:t> and follow us on Twitter: @IDC</a:t>
            </a:r>
            <a:endParaRPr lang="en-US" sz="450" dirty="0">
              <a:solidFill>
                <a:srgbClr val="717074"/>
              </a:solidFill>
            </a:endParaRPr>
          </a:p>
        </p:txBody>
      </p:sp>
      <p:sp>
        <p:nvSpPr>
          <p:cNvPr id="7" name="Title 1"/>
          <p:cNvSpPr>
            <a:spLocks noGrp="1"/>
          </p:cNvSpPr>
          <p:nvPr>
            <p:ph type="ctrTitle" hasCustomPrompt="1"/>
          </p:nvPr>
        </p:nvSpPr>
        <p:spPr>
          <a:xfrm>
            <a:off x="381000" y="304801"/>
            <a:ext cx="8458200" cy="609600"/>
          </a:xfrm>
          <a:prstGeom prst="rect">
            <a:avLst/>
          </a:prstGeom>
          <a:effectLst/>
        </p:spPr>
        <p:txBody>
          <a:bodyPr lIns="0" tIns="0" rIns="0" bIns="0" anchor="t" anchorCtr="0"/>
          <a:lstStyle>
            <a:lvl1pPr algn="l">
              <a:lnSpc>
                <a:spcPct val="90000"/>
              </a:lnSpc>
              <a:defRPr sz="2100">
                <a:solidFill>
                  <a:schemeClr val="tx1"/>
                </a:solidFill>
                <a:latin typeface="+mj-lt"/>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89467" y="888727"/>
            <a:ext cx="8449733" cy="403223"/>
          </a:xfrm>
          <a:prstGeom prst="rect">
            <a:avLst/>
          </a:prstGeom>
          <a:effectLst/>
        </p:spPr>
        <p:txBody>
          <a:bodyPr lIns="0" tIns="0" rIns="0" bIns="0"/>
          <a:lstStyle>
            <a:lvl1pPr marL="0" indent="0" algn="l">
              <a:lnSpc>
                <a:spcPct val="100000"/>
              </a:lnSpc>
              <a:buNone/>
              <a:defRPr sz="1200">
                <a:solidFill>
                  <a:schemeClr val="bg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46623708"/>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0"/>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CD75151-7771-4185-A962-C2BD610E4FA8}" type="datetimeFigureOut">
              <a:rPr lang="en-US" smtClean="0"/>
              <a:pPr/>
              <a:t>19/07/2018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99A31-4500-41AA-8170-1310E920535D}"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5977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75151-7771-4185-A962-C2BD610E4FA8}" type="datetimeFigureOut">
              <a:rPr lang="en-US" smtClean="0"/>
              <a:pPr/>
              <a:t>19/07/2018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99A31-4500-41AA-8170-1310E920535D}" type="slidenum">
              <a:rPr lang="en-US" smtClean="0"/>
              <a:pPr/>
              <a:t>‹#›</a:t>
            </a:fld>
            <a:endParaRPr lang="en-US"/>
          </a:p>
        </p:txBody>
      </p:sp>
    </p:spTree>
    <p:extLst>
      <p:ext uri="{BB962C8B-B14F-4D97-AF65-F5344CB8AC3E}">
        <p14:creationId xmlns:p14="http://schemas.microsoft.com/office/powerpoint/2010/main" val="8497836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CD75151-7771-4185-A962-C2BD610E4FA8}" type="datetimeFigureOut">
              <a:rPr lang="en-US" smtClean="0"/>
              <a:pPr/>
              <a:t>19/07/2018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99A31-4500-41AA-8170-1310E920535D}"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97405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D75151-7771-4185-A962-C2BD610E4FA8}" type="datetimeFigureOut">
              <a:rPr lang="en-US" smtClean="0"/>
              <a:pPr/>
              <a:t>19/07/2018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99A31-4500-41AA-8170-1310E920535D}" type="slidenum">
              <a:rPr lang="en-US" smtClean="0"/>
              <a:pPr/>
              <a:t>‹#›</a:t>
            </a:fld>
            <a:endParaRPr lang="en-US"/>
          </a:p>
        </p:txBody>
      </p:sp>
    </p:spTree>
    <p:extLst>
      <p:ext uri="{BB962C8B-B14F-4D97-AF65-F5344CB8AC3E}">
        <p14:creationId xmlns:p14="http://schemas.microsoft.com/office/powerpoint/2010/main" val="323909967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D75151-7771-4185-A962-C2BD610E4FA8}" type="datetimeFigureOut">
              <a:rPr lang="en-US" smtClean="0"/>
              <a:pPr/>
              <a:t>19/07/2018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199A31-4500-41AA-8170-1310E920535D}" type="slidenum">
              <a:rPr lang="en-US" smtClean="0"/>
              <a:pPr/>
              <a:t>‹#›</a:t>
            </a:fld>
            <a:endParaRPr lang="en-US"/>
          </a:p>
        </p:txBody>
      </p:sp>
    </p:spTree>
    <p:extLst>
      <p:ext uri="{BB962C8B-B14F-4D97-AF65-F5344CB8AC3E}">
        <p14:creationId xmlns:p14="http://schemas.microsoft.com/office/powerpoint/2010/main" val="4343411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D75151-7771-4185-A962-C2BD610E4FA8}" type="datetimeFigureOut">
              <a:rPr lang="en-US" smtClean="0"/>
              <a:pPr/>
              <a:t>19/07/2018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199A31-4500-41AA-8170-1310E920535D}" type="slidenum">
              <a:rPr lang="en-US" smtClean="0"/>
              <a:pPr/>
              <a:t>‹#›</a:t>
            </a:fld>
            <a:endParaRPr lang="en-US"/>
          </a:p>
        </p:txBody>
      </p:sp>
    </p:spTree>
    <p:extLst>
      <p:ext uri="{BB962C8B-B14F-4D97-AF65-F5344CB8AC3E}">
        <p14:creationId xmlns:p14="http://schemas.microsoft.com/office/powerpoint/2010/main" val="168678958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CD75151-7771-4185-A962-C2BD610E4FA8}" type="datetimeFigureOut">
              <a:rPr lang="en-US" smtClean="0"/>
              <a:pPr/>
              <a:t>19/07/2018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D199A31-4500-41AA-8170-1310E920535D}" type="slidenum">
              <a:rPr lang="en-US" smtClean="0"/>
              <a:pPr/>
              <a:t>‹#›</a:t>
            </a:fld>
            <a:endParaRPr lang="en-US"/>
          </a:p>
        </p:txBody>
      </p:sp>
    </p:spTree>
    <p:extLst>
      <p:ext uri="{BB962C8B-B14F-4D97-AF65-F5344CB8AC3E}">
        <p14:creationId xmlns:p14="http://schemas.microsoft.com/office/powerpoint/2010/main" val="203119403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CD75151-7771-4185-A962-C2BD610E4FA8}" type="datetimeFigureOut">
              <a:rPr lang="en-US" smtClean="0"/>
              <a:pPr/>
              <a:t>19/07/2018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D199A31-4500-41AA-8170-1310E920535D}" type="slidenum">
              <a:rPr lang="en-US" smtClean="0">
                <a:solidFill>
                  <a:srgbClr val="637052"/>
                </a:solidFill>
              </a:rPr>
              <a:pPr/>
              <a:t>‹#›</a:t>
            </a:fld>
            <a:endParaRPr lang="en-US">
              <a:solidFill>
                <a:srgbClr val="637052"/>
              </a:solidFill>
            </a:endParaRPr>
          </a:p>
        </p:txBody>
      </p:sp>
    </p:spTree>
    <p:extLst>
      <p:ext uri="{BB962C8B-B14F-4D97-AF65-F5344CB8AC3E}">
        <p14:creationId xmlns:p14="http://schemas.microsoft.com/office/powerpoint/2010/main" val="3397443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65523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1CD75151-7771-4185-A962-C2BD610E4FA8}" type="datetimeFigureOut">
              <a:rPr lang="en-US" smtClean="0"/>
              <a:pPr/>
              <a:t>19/07/2018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199A31-4500-41AA-8170-1310E920535D}" type="slidenum">
              <a:rPr lang="en-US" smtClean="0"/>
              <a:pPr/>
              <a:t>‹#›</a:t>
            </a:fld>
            <a:endParaRPr lang="en-US"/>
          </a:p>
        </p:txBody>
      </p:sp>
    </p:spTree>
    <p:extLst>
      <p:ext uri="{BB962C8B-B14F-4D97-AF65-F5344CB8AC3E}">
        <p14:creationId xmlns:p14="http://schemas.microsoft.com/office/powerpoint/2010/main" val="41216651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75151-7771-4185-A962-C2BD610E4FA8}" type="datetimeFigureOut">
              <a:rPr lang="en-US" smtClean="0"/>
              <a:pPr/>
              <a:t>19/07/2018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99A31-4500-41AA-8170-1310E920535D}" type="slidenum">
              <a:rPr lang="en-US" smtClean="0"/>
              <a:pPr/>
              <a:t>‹#›</a:t>
            </a:fld>
            <a:endParaRPr lang="en-US"/>
          </a:p>
        </p:txBody>
      </p:sp>
    </p:spTree>
    <p:extLst>
      <p:ext uri="{BB962C8B-B14F-4D97-AF65-F5344CB8AC3E}">
        <p14:creationId xmlns:p14="http://schemas.microsoft.com/office/powerpoint/2010/main" val="40904904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8"/>
            <a:ext cx="5800725"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75151-7771-4185-A962-C2BD610E4FA8}" type="datetimeFigureOut">
              <a:rPr lang="en-US" smtClean="0"/>
              <a:pPr/>
              <a:t>19/07/2018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199A31-4500-41AA-8170-1310E920535D}" type="slidenum">
              <a:rPr lang="en-US" smtClean="0"/>
              <a:pPr/>
              <a:t>‹#›</a:t>
            </a:fld>
            <a:endParaRPr lang="en-US"/>
          </a:p>
        </p:txBody>
      </p:sp>
    </p:spTree>
    <p:extLst>
      <p:ext uri="{BB962C8B-B14F-4D97-AF65-F5344CB8AC3E}">
        <p14:creationId xmlns:p14="http://schemas.microsoft.com/office/powerpoint/2010/main" val="39642986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28315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3346169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642346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1124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837985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77380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9673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9378085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4410429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0829991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969409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4485513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IDC">
    <p:spTree>
      <p:nvGrpSpPr>
        <p:cNvPr id="1" name=""/>
        <p:cNvGrpSpPr/>
        <p:nvPr/>
      </p:nvGrpSpPr>
      <p:grpSpPr>
        <a:xfrm>
          <a:off x="0" y="0"/>
          <a:ext cx="0" cy="0"/>
          <a:chOff x="0" y="0"/>
          <a:chExt cx="0" cy="0"/>
        </a:xfrm>
      </p:grpSpPr>
      <p:pic>
        <p:nvPicPr>
          <p:cNvPr id="5" name="Picture 4" descr="IDC_logo.png"/>
          <p:cNvPicPr>
            <a:picLocks noChangeAspect="1"/>
          </p:cNvPicPr>
          <p:nvPr userDrawn="1"/>
        </p:nvPicPr>
        <p:blipFill rotWithShape="1">
          <a:blip r:embed="rId2" cstate="print"/>
          <a:srcRect l="-4695" r="-6610"/>
          <a:stretch/>
        </p:blipFill>
        <p:spPr>
          <a:xfrm>
            <a:off x="323274" y="6162044"/>
            <a:ext cx="1131454" cy="446528"/>
          </a:xfrm>
          <a:prstGeom prst="rect">
            <a:avLst/>
          </a:prstGeom>
          <a:solidFill>
            <a:schemeClr val="bg1"/>
          </a:solidFill>
          <a:effectLst/>
        </p:spPr>
      </p:pic>
      <p:sp>
        <p:nvSpPr>
          <p:cNvPr id="6" name="Footer Placeholder 4"/>
          <p:cNvSpPr txBox="1">
            <a:spLocks/>
          </p:cNvSpPr>
          <p:nvPr userDrawn="1"/>
        </p:nvSpPr>
        <p:spPr>
          <a:xfrm>
            <a:off x="360364" y="6736421"/>
            <a:ext cx="1356140" cy="69250"/>
          </a:xfrm>
          <a:prstGeom prst="rect">
            <a:avLst/>
          </a:prstGeom>
          <a:solidFill>
            <a:schemeClr val="bg1"/>
          </a:solidFill>
          <a:effectLst/>
        </p:spPr>
        <p:txBody>
          <a:bodyPr vert="horz" wrap="none" lIns="0" tIns="0" rIns="0" bIns="0" rtlCol="0" anchor="ctr">
            <a:spAutoFit/>
          </a:bodyPr>
          <a:lstStyle>
            <a:defPPr>
              <a:defRPr lang="en-US"/>
            </a:defPPr>
            <a:lvl1pPr marL="0" algn="ct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450" dirty="0" smtClean="0">
                <a:solidFill>
                  <a:srgbClr val="717074"/>
                </a:solidFill>
              </a:rPr>
              <a:t>© IDC   Visit us at </a:t>
            </a:r>
            <a:r>
              <a:rPr lang="en-US" sz="450" dirty="0" err="1" smtClean="0">
                <a:solidFill>
                  <a:srgbClr val="717074"/>
                </a:solidFill>
              </a:rPr>
              <a:t>IDC.com</a:t>
            </a:r>
            <a:r>
              <a:rPr lang="en-US" sz="450" dirty="0" smtClean="0">
                <a:solidFill>
                  <a:srgbClr val="717074"/>
                </a:solidFill>
              </a:rPr>
              <a:t> and follow us on Twitter: @IDC</a:t>
            </a:r>
            <a:endParaRPr lang="en-US" sz="450" dirty="0">
              <a:solidFill>
                <a:srgbClr val="717074"/>
              </a:solidFill>
            </a:endParaRPr>
          </a:p>
        </p:txBody>
      </p:sp>
      <p:sp>
        <p:nvSpPr>
          <p:cNvPr id="7" name="Title 1"/>
          <p:cNvSpPr>
            <a:spLocks noGrp="1"/>
          </p:cNvSpPr>
          <p:nvPr>
            <p:ph type="ctrTitle" hasCustomPrompt="1"/>
          </p:nvPr>
        </p:nvSpPr>
        <p:spPr>
          <a:xfrm>
            <a:off x="381000" y="304801"/>
            <a:ext cx="8458200" cy="609600"/>
          </a:xfrm>
          <a:prstGeom prst="rect">
            <a:avLst/>
          </a:prstGeom>
          <a:effectLst/>
        </p:spPr>
        <p:txBody>
          <a:bodyPr lIns="0" tIns="0" rIns="0" bIns="0" anchor="t" anchorCtr="0"/>
          <a:lstStyle>
            <a:lvl1pPr algn="l">
              <a:lnSpc>
                <a:spcPct val="90000"/>
              </a:lnSpc>
              <a:defRPr sz="2100">
                <a:solidFill>
                  <a:schemeClr val="tx1"/>
                </a:solidFill>
                <a:latin typeface="+mj-lt"/>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89467" y="888727"/>
            <a:ext cx="8449733" cy="403223"/>
          </a:xfrm>
          <a:prstGeom prst="rect">
            <a:avLst/>
          </a:prstGeom>
          <a:effectLst/>
        </p:spPr>
        <p:txBody>
          <a:bodyPr lIns="0" tIns="0" rIns="0" bIns="0"/>
          <a:lstStyle>
            <a:lvl1pPr marL="0" indent="0" algn="l">
              <a:lnSpc>
                <a:spcPct val="100000"/>
              </a:lnSpc>
              <a:buNone/>
              <a:defRPr sz="1200">
                <a:solidFill>
                  <a:schemeClr val="bg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8534975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68213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6120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8902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8608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1518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E091332-6020-453F-9062-A15FC16B8701}" type="datetimeFigureOut">
              <a:rPr lang="en-US" smtClean="0"/>
              <a:t>19/07/2018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DCFBD4B-8F0D-48C1-A6EB-A5DDFB93C88C}"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23234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592141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862025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53378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DC">
    <p:spTree>
      <p:nvGrpSpPr>
        <p:cNvPr id="1" name=""/>
        <p:cNvGrpSpPr/>
        <p:nvPr/>
      </p:nvGrpSpPr>
      <p:grpSpPr>
        <a:xfrm>
          <a:off x="0" y="0"/>
          <a:ext cx="0" cy="0"/>
          <a:chOff x="0" y="0"/>
          <a:chExt cx="0" cy="0"/>
        </a:xfrm>
      </p:grpSpPr>
      <p:pic>
        <p:nvPicPr>
          <p:cNvPr id="5" name="Picture 4" descr="IDC_logo.png"/>
          <p:cNvPicPr>
            <a:picLocks noChangeAspect="1"/>
          </p:cNvPicPr>
          <p:nvPr userDrawn="1"/>
        </p:nvPicPr>
        <p:blipFill rotWithShape="1">
          <a:blip r:embed="rId2" cstate="print"/>
          <a:srcRect l="-4695" r="-6610"/>
          <a:stretch/>
        </p:blipFill>
        <p:spPr>
          <a:xfrm>
            <a:off x="323274" y="6162044"/>
            <a:ext cx="1131454" cy="446528"/>
          </a:xfrm>
          <a:prstGeom prst="rect">
            <a:avLst/>
          </a:prstGeom>
          <a:solidFill>
            <a:schemeClr val="bg1"/>
          </a:solidFill>
          <a:effectLst/>
        </p:spPr>
      </p:pic>
      <p:sp>
        <p:nvSpPr>
          <p:cNvPr id="6" name="Footer Placeholder 4"/>
          <p:cNvSpPr txBox="1">
            <a:spLocks/>
          </p:cNvSpPr>
          <p:nvPr userDrawn="1"/>
        </p:nvSpPr>
        <p:spPr>
          <a:xfrm>
            <a:off x="360364" y="6736421"/>
            <a:ext cx="1356140" cy="69250"/>
          </a:xfrm>
          <a:prstGeom prst="rect">
            <a:avLst/>
          </a:prstGeom>
          <a:solidFill>
            <a:schemeClr val="bg1"/>
          </a:solidFill>
          <a:effectLst/>
        </p:spPr>
        <p:txBody>
          <a:bodyPr vert="horz" wrap="none" lIns="0" tIns="0" rIns="0" bIns="0" rtlCol="0" anchor="ctr">
            <a:spAutoFit/>
          </a:bodyPr>
          <a:lstStyle>
            <a:defPPr>
              <a:defRPr lang="en-US"/>
            </a:defPPr>
            <a:lvl1pPr marL="0" algn="ct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450" dirty="0" smtClean="0">
                <a:solidFill>
                  <a:srgbClr val="717074"/>
                </a:solidFill>
              </a:rPr>
              <a:t>© IDC   Visit us at </a:t>
            </a:r>
            <a:r>
              <a:rPr lang="en-US" sz="450" dirty="0" err="1" smtClean="0">
                <a:solidFill>
                  <a:srgbClr val="717074"/>
                </a:solidFill>
              </a:rPr>
              <a:t>IDC.com</a:t>
            </a:r>
            <a:r>
              <a:rPr lang="en-US" sz="450" dirty="0" smtClean="0">
                <a:solidFill>
                  <a:srgbClr val="717074"/>
                </a:solidFill>
              </a:rPr>
              <a:t> and follow us on Twitter: @IDC</a:t>
            </a:r>
            <a:endParaRPr lang="en-US" sz="450" dirty="0">
              <a:solidFill>
                <a:srgbClr val="717074"/>
              </a:solidFill>
            </a:endParaRPr>
          </a:p>
        </p:txBody>
      </p:sp>
      <p:sp>
        <p:nvSpPr>
          <p:cNvPr id="7" name="Title 1"/>
          <p:cNvSpPr>
            <a:spLocks noGrp="1"/>
          </p:cNvSpPr>
          <p:nvPr>
            <p:ph type="ctrTitle" hasCustomPrompt="1"/>
          </p:nvPr>
        </p:nvSpPr>
        <p:spPr>
          <a:xfrm>
            <a:off x="381000" y="304801"/>
            <a:ext cx="8458200" cy="609600"/>
          </a:xfrm>
          <a:prstGeom prst="rect">
            <a:avLst/>
          </a:prstGeom>
          <a:effectLst/>
        </p:spPr>
        <p:txBody>
          <a:bodyPr lIns="0" tIns="0" rIns="0" bIns="0" anchor="t" anchorCtr="0"/>
          <a:lstStyle>
            <a:lvl1pPr algn="l">
              <a:lnSpc>
                <a:spcPct val="90000"/>
              </a:lnSpc>
              <a:defRPr sz="2100">
                <a:solidFill>
                  <a:schemeClr val="tx1"/>
                </a:solidFill>
                <a:latin typeface="+mj-lt"/>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89467" y="888727"/>
            <a:ext cx="8449733" cy="403223"/>
          </a:xfrm>
          <a:prstGeom prst="rect">
            <a:avLst/>
          </a:prstGeom>
          <a:effectLst/>
        </p:spPr>
        <p:txBody>
          <a:bodyPr lIns="0" tIns="0" rIns="0" bIns="0"/>
          <a:lstStyle>
            <a:lvl1pPr marL="0" indent="0" algn="l">
              <a:lnSpc>
                <a:spcPct val="100000"/>
              </a:lnSpc>
              <a:buNone/>
              <a:defRPr sz="1200">
                <a:solidFill>
                  <a:schemeClr val="bg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2696978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616"/>
            <a:ext cx="8229600" cy="462654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solidFill>
                  <a:prstClr val="black">
                    <a:tint val="75000"/>
                  </a:prstClr>
                </a:solidFill>
              </a:rPr>
              <a:pPr/>
              <a:t>2018/7/19</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solidFill>
                  <a:prstClr val="black">
                    <a:tint val="75000"/>
                  </a:prstClr>
                </a:solidFill>
              </a:rPr>
              <a:pPr/>
              <a:t>‹#›</a:t>
            </a:fld>
            <a:endParaRPr lang="zh-TW" altLang="en-US">
              <a:solidFill>
                <a:prstClr val="black">
                  <a:tint val="75000"/>
                </a:prstClr>
              </a:solidFill>
            </a:endParaRPr>
          </a:p>
        </p:txBody>
      </p:sp>
      <p:grpSp>
        <p:nvGrpSpPr>
          <p:cNvPr id="2" name="Group 13"/>
          <p:cNvGrpSpPr/>
          <p:nvPr/>
        </p:nvGrpSpPr>
        <p:grpSpPr>
          <a:xfrm>
            <a:off x="0" y="1371600"/>
            <a:ext cx="9144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sp>
        <p:nvSpPr>
          <p:cNvPr id="19" name="Title 18"/>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26044392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1888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240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89784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933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AE091332-6020-453F-9062-A15FC16B8701}" type="datetimeFigureOut">
              <a:rPr lang="en-US" smtClean="0"/>
              <a:t>19/07/2018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DCFBD4B-8F0D-48C1-A6EB-A5DDFB93C88C}"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6819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67043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57660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179553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425170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8145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56300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DC">
    <p:spTree>
      <p:nvGrpSpPr>
        <p:cNvPr id="1" name=""/>
        <p:cNvGrpSpPr/>
        <p:nvPr/>
      </p:nvGrpSpPr>
      <p:grpSpPr>
        <a:xfrm>
          <a:off x="0" y="0"/>
          <a:ext cx="0" cy="0"/>
          <a:chOff x="0" y="0"/>
          <a:chExt cx="0" cy="0"/>
        </a:xfrm>
      </p:grpSpPr>
      <p:pic>
        <p:nvPicPr>
          <p:cNvPr id="5" name="Picture 4" descr="IDC_logo.png"/>
          <p:cNvPicPr>
            <a:picLocks noChangeAspect="1"/>
          </p:cNvPicPr>
          <p:nvPr userDrawn="1"/>
        </p:nvPicPr>
        <p:blipFill rotWithShape="1">
          <a:blip r:embed="rId2" cstate="print"/>
          <a:srcRect l="-4695" r="-6610"/>
          <a:stretch/>
        </p:blipFill>
        <p:spPr>
          <a:xfrm>
            <a:off x="323274" y="6162044"/>
            <a:ext cx="1131454" cy="446528"/>
          </a:xfrm>
          <a:prstGeom prst="rect">
            <a:avLst/>
          </a:prstGeom>
          <a:solidFill>
            <a:schemeClr val="bg1"/>
          </a:solidFill>
          <a:effectLst/>
        </p:spPr>
      </p:pic>
      <p:sp>
        <p:nvSpPr>
          <p:cNvPr id="6" name="Footer Placeholder 4"/>
          <p:cNvSpPr txBox="1">
            <a:spLocks/>
          </p:cNvSpPr>
          <p:nvPr userDrawn="1"/>
        </p:nvSpPr>
        <p:spPr>
          <a:xfrm>
            <a:off x="360364" y="6736421"/>
            <a:ext cx="1356140" cy="69250"/>
          </a:xfrm>
          <a:prstGeom prst="rect">
            <a:avLst/>
          </a:prstGeom>
          <a:solidFill>
            <a:schemeClr val="bg1"/>
          </a:solidFill>
          <a:effectLst/>
        </p:spPr>
        <p:txBody>
          <a:bodyPr vert="horz" wrap="none" lIns="0" tIns="0" rIns="0" bIns="0" rtlCol="0" anchor="ctr">
            <a:spAutoFit/>
          </a:bodyPr>
          <a:lstStyle>
            <a:defPPr>
              <a:defRPr lang="en-US"/>
            </a:defPPr>
            <a:lvl1pPr marL="0" algn="ct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450" dirty="0" smtClean="0">
                <a:solidFill>
                  <a:srgbClr val="717074"/>
                </a:solidFill>
              </a:rPr>
              <a:t>© IDC   Visit us at </a:t>
            </a:r>
            <a:r>
              <a:rPr lang="en-US" sz="450" dirty="0" err="1" smtClean="0">
                <a:solidFill>
                  <a:srgbClr val="717074"/>
                </a:solidFill>
              </a:rPr>
              <a:t>IDC.com</a:t>
            </a:r>
            <a:r>
              <a:rPr lang="en-US" sz="450" dirty="0" smtClean="0">
                <a:solidFill>
                  <a:srgbClr val="717074"/>
                </a:solidFill>
              </a:rPr>
              <a:t> and follow us on Twitter: @IDC</a:t>
            </a:r>
            <a:endParaRPr lang="en-US" sz="450" dirty="0">
              <a:solidFill>
                <a:srgbClr val="717074"/>
              </a:solidFill>
            </a:endParaRPr>
          </a:p>
        </p:txBody>
      </p:sp>
      <p:sp>
        <p:nvSpPr>
          <p:cNvPr id="7" name="Title 1"/>
          <p:cNvSpPr>
            <a:spLocks noGrp="1"/>
          </p:cNvSpPr>
          <p:nvPr>
            <p:ph type="ctrTitle" hasCustomPrompt="1"/>
          </p:nvPr>
        </p:nvSpPr>
        <p:spPr>
          <a:xfrm>
            <a:off x="381000" y="304801"/>
            <a:ext cx="8458200" cy="609600"/>
          </a:xfrm>
          <a:prstGeom prst="rect">
            <a:avLst/>
          </a:prstGeom>
          <a:effectLst/>
        </p:spPr>
        <p:txBody>
          <a:bodyPr lIns="0" tIns="0" rIns="0" bIns="0" anchor="t" anchorCtr="0"/>
          <a:lstStyle>
            <a:lvl1pPr algn="l">
              <a:lnSpc>
                <a:spcPct val="90000"/>
              </a:lnSpc>
              <a:defRPr sz="2100">
                <a:solidFill>
                  <a:schemeClr val="tx1"/>
                </a:solidFill>
                <a:latin typeface="+mj-lt"/>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89467" y="888727"/>
            <a:ext cx="8449733" cy="403223"/>
          </a:xfrm>
          <a:prstGeom prst="rect">
            <a:avLst/>
          </a:prstGeom>
          <a:effectLst/>
        </p:spPr>
        <p:txBody>
          <a:bodyPr lIns="0" tIns="0" rIns="0" bIns="0"/>
          <a:lstStyle>
            <a:lvl1pPr marL="0" indent="0" algn="l">
              <a:lnSpc>
                <a:spcPct val="100000"/>
              </a:lnSpc>
              <a:buNone/>
              <a:defRPr sz="1200">
                <a:solidFill>
                  <a:schemeClr val="bg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5433025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616"/>
            <a:ext cx="8229600" cy="462654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solidFill>
                  <a:prstClr val="black">
                    <a:tint val="75000"/>
                  </a:prstClr>
                </a:solidFill>
              </a:rPr>
              <a:pPr/>
              <a:t>2018/7/19</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solidFill>
                  <a:prstClr val="black">
                    <a:tint val="75000"/>
                  </a:prstClr>
                </a:solidFill>
              </a:rPr>
              <a:pPr/>
              <a:t>‹#›</a:t>
            </a:fld>
            <a:endParaRPr lang="zh-TW" altLang="en-US">
              <a:solidFill>
                <a:prstClr val="black">
                  <a:tint val="75000"/>
                </a:prstClr>
              </a:solidFill>
            </a:endParaRPr>
          </a:p>
        </p:txBody>
      </p:sp>
      <p:grpSp>
        <p:nvGrpSpPr>
          <p:cNvPr id="2" name="Group 13"/>
          <p:cNvGrpSpPr/>
          <p:nvPr/>
        </p:nvGrpSpPr>
        <p:grpSpPr>
          <a:xfrm>
            <a:off x="0" y="1371600"/>
            <a:ext cx="9144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sp>
        <p:nvSpPr>
          <p:cNvPr id="19" name="Title 18"/>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26871258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633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AE091332-6020-453F-9062-A15FC16B8701}" type="datetimeFigureOut">
              <a:rPr lang="en-US" smtClean="0"/>
              <a:t>19/07/2018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DCFBD4B-8F0D-48C1-A6EB-A5DDFB93C88C}"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292194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47948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07140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7232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89562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89993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020838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27407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125093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8742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AE091332-6020-453F-9062-A15FC16B8701}" type="datetimeFigureOut">
              <a:rPr lang="en-US" smtClean="0"/>
              <a:t>19/07/2018</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CDCFBD4B-8F0D-48C1-A6EB-A5DDFB93C88C}"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IDC">
    <p:spTree>
      <p:nvGrpSpPr>
        <p:cNvPr id="1" name=""/>
        <p:cNvGrpSpPr/>
        <p:nvPr/>
      </p:nvGrpSpPr>
      <p:grpSpPr>
        <a:xfrm>
          <a:off x="0" y="0"/>
          <a:ext cx="0" cy="0"/>
          <a:chOff x="0" y="0"/>
          <a:chExt cx="0" cy="0"/>
        </a:xfrm>
      </p:grpSpPr>
      <p:pic>
        <p:nvPicPr>
          <p:cNvPr id="5" name="Picture 4" descr="IDC_logo.png"/>
          <p:cNvPicPr>
            <a:picLocks noChangeAspect="1"/>
          </p:cNvPicPr>
          <p:nvPr userDrawn="1"/>
        </p:nvPicPr>
        <p:blipFill rotWithShape="1">
          <a:blip r:embed="rId2" cstate="print"/>
          <a:srcRect l="-4695" r="-6610"/>
          <a:stretch/>
        </p:blipFill>
        <p:spPr>
          <a:xfrm>
            <a:off x="323274" y="6162044"/>
            <a:ext cx="1131454" cy="446528"/>
          </a:xfrm>
          <a:prstGeom prst="rect">
            <a:avLst/>
          </a:prstGeom>
          <a:solidFill>
            <a:schemeClr val="bg1"/>
          </a:solidFill>
          <a:effectLst/>
        </p:spPr>
      </p:pic>
      <p:sp>
        <p:nvSpPr>
          <p:cNvPr id="6" name="Footer Placeholder 4"/>
          <p:cNvSpPr txBox="1">
            <a:spLocks/>
          </p:cNvSpPr>
          <p:nvPr userDrawn="1"/>
        </p:nvSpPr>
        <p:spPr>
          <a:xfrm>
            <a:off x="360364" y="6736421"/>
            <a:ext cx="1356140" cy="69250"/>
          </a:xfrm>
          <a:prstGeom prst="rect">
            <a:avLst/>
          </a:prstGeom>
          <a:solidFill>
            <a:schemeClr val="bg1"/>
          </a:solidFill>
          <a:effectLst/>
        </p:spPr>
        <p:txBody>
          <a:bodyPr vert="horz" wrap="none" lIns="0" tIns="0" rIns="0" bIns="0" rtlCol="0" anchor="ctr">
            <a:spAutoFit/>
          </a:bodyPr>
          <a:lstStyle>
            <a:defPPr>
              <a:defRPr lang="en-US"/>
            </a:defPPr>
            <a:lvl1pPr marL="0" algn="ct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450" dirty="0" smtClean="0">
                <a:solidFill>
                  <a:srgbClr val="717074"/>
                </a:solidFill>
              </a:rPr>
              <a:t>© IDC   Visit us at </a:t>
            </a:r>
            <a:r>
              <a:rPr lang="en-US" sz="450" dirty="0" err="1" smtClean="0">
                <a:solidFill>
                  <a:srgbClr val="717074"/>
                </a:solidFill>
              </a:rPr>
              <a:t>IDC.com</a:t>
            </a:r>
            <a:r>
              <a:rPr lang="en-US" sz="450" dirty="0" smtClean="0">
                <a:solidFill>
                  <a:srgbClr val="717074"/>
                </a:solidFill>
              </a:rPr>
              <a:t> and follow us on Twitter: @IDC</a:t>
            </a:r>
            <a:endParaRPr lang="en-US" sz="450" dirty="0">
              <a:solidFill>
                <a:srgbClr val="717074"/>
              </a:solidFill>
            </a:endParaRPr>
          </a:p>
        </p:txBody>
      </p:sp>
      <p:sp>
        <p:nvSpPr>
          <p:cNvPr id="7" name="Title 1"/>
          <p:cNvSpPr>
            <a:spLocks noGrp="1"/>
          </p:cNvSpPr>
          <p:nvPr>
            <p:ph type="ctrTitle" hasCustomPrompt="1"/>
          </p:nvPr>
        </p:nvSpPr>
        <p:spPr>
          <a:xfrm>
            <a:off x="381000" y="304801"/>
            <a:ext cx="8458200" cy="609600"/>
          </a:xfrm>
          <a:prstGeom prst="rect">
            <a:avLst/>
          </a:prstGeom>
          <a:effectLst/>
        </p:spPr>
        <p:txBody>
          <a:bodyPr lIns="0" tIns="0" rIns="0" bIns="0" anchor="t" anchorCtr="0"/>
          <a:lstStyle>
            <a:lvl1pPr algn="l">
              <a:lnSpc>
                <a:spcPct val="90000"/>
              </a:lnSpc>
              <a:defRPr sz="2100">
                <a:solidFill>
                  <a:schemeClr val="tx1"/>
                </a:solidFill>
                <a:latin typeface="+mj-lt"/>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89467" y="888727"/>
            <a:ext cx="8449733" cy="403223"/>
          </a:xfrm>
          <a:prstGeom prst="rect">
            <a:avLst/>
          </a:prstGeom>
          <a:effectLst/>
        </p:spPr>
        <p:txBody>
          <a:bodyPr lIns="0" tIns="0" rIns="0" bIns="0"/>
          <a:lstStyle>
            <a:lvl1pPr marL="0" indent="0" algn="l">
              <a:lnSpc>
                <a:spcPct val="100000"/>
              </a:lnSpc>
              <a:buNone/>
              <a:defRPr sz="1200">
                <a:solidFill>
                  <a:schemeClr val="bg2"/>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43105306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616"/>
            <a:ext cx="8229600" cy="462654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solidFill>
                  <a:prstClr val="black">
                    <a:tint val="75000"/>
                  </a:prstClr>
                </a:solidFill>
              </a:rPr>
              <a:pPr/>
              <a:t>2018/7/19</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solidFill>
                  <a:prstClr val="black">
                    <a:tint val="75000"/>
                  </a:prstClr>
                </a:solidFill>
              </a:rPr>
              <a:pPr/>
              <a:t>‹#›</a:t>
            </a:fld>
            <a:endParaRPr lang="zh-TW" altLang="en-US">
              <a:solidFill>
                <a:prstClr val="black">
                  <a:tint val="75000"/>
                </a:prstClr>
              </a:solidFill>
            </a:endParaRPr>
          </a:p>
        </p:txBody>
      </p:sp>
      <p:grpSp>
        <p:nvGrpSpPr>
          <p:cNvPr id="2" name="Group 13"/>
          <p:cNvGrpSpPr/>
          <p:nvPr/>
        </p:nvGrpSpPr>
        <p:grpSpPr>
          <a:xfrm>
            <a:off x="0" y="1371600"/>
            <a:ext cx="9144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sp>
        <p:nvSpPr>
          <p:cNvPr id="19" name="Title 18"/>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3428524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2250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00362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42868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95250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29376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11458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22575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2649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AE091332-6020-453F-9062-A15FC16B8701}" type="datetimeFigureOut">
              <a:rPr lang="en-US" smtClean="0"/>
              <a:t>19/07/2018</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CDCFBD4B-8F0D-48C1-A6EB-A5DDFB93C88C}"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4110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68611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90263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IDC">
    <p:spTree>
      <p:nvGrpSpPr>
        <p:cNvPr id="1" name=""/>
        <p:cNvGrpSpPr/>
        <p:nvPr/>
      </p:nvGrpSpPr>
      <p:grpSpPr>
        <a:xfrm>
          <a:off x="0" y="0"/>
          <a:ext cx="0" cy="0"/>
          <a:chOff x="0" y="0"/>
          <a:chExt cx="0" cy="0"/>
        </a:xfrm>
      </p:grpSpPr>
      <p:pic>
        <p:nvPicPr>
          <p:cNvPr id="5" name="Picture 4" descr="IDC_logo.png"/>
          <p:cNvPicPr>
            <a:picLocks noChangeAspect="1"/>
          </p:cNvPicPr>
          <p:nvPr userDrawn="1"/>
        </p:nvPicPr>
        <p:blipFill rotWithShape="1">
          <a:blip r:embed="rId2" cstate="print"/>
          <a:srcRect l="-4695" r="-6610"/>
          <a:stretch/>
        </p:blipFill>
        <p:spPr>
          <a:xfrm>
            <a:off x="323273" y="6162044"/>
            <a:ext cx="1131454" cy="446528"/>
          </a:xfrm>
          <a:prstGeom prst="rect">
            <a:avLst/>
          </a:prstGeom>
          <a:solidFill>
            <a:schemeClr val="bg1"/>
          </a:solidFill>
          <a:effectLst/>
        </p:spPr>
      </p:pic>
      <p:sp>
        <p:nvSpPr>
          <p:cNvPr id="6" name="Footer Placeholder 4"/>
          <p:cNvSpPr txBox="1">
            <a:spLocks/>
          </p:cNvSpPr>
          <p:nvPr userDrawn="1"/>
        </p:nvSpPr>
        <p:spPr>
          <a:xfrm>
            <a:off x="360363" y="6724879"/>
            <a:ext cx="1817805" cy="92333"/>
          </a:xfrm>
          <a:prstGeom prst="rect">
            <a:avLst/>
          </a:prstGeom>
          <a:solidFill>
            <a:schemeClr val="bg1"/>
          </a:solidFill>
          <a:effectLst/>
        </p:spPr>
        <p:txBody>
          <a:bodyPr vert="horz" wrap="none" lIns="0" tIns="0" rIns="0" bIns="0" rtlCol="0" anchor="ctr">
            <a:spAutoFit/>
          </a:bodyPr>
          <a:lstStyle>
            <a:defPPr>
              <a:defRPr lang="en-US"/>
            </a:defPPr>
            <a:lvl1pPr marL="0" algn="ct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600" dirty="0" smtClean="0">
                <a:solidFill>
                  <a:srgbClr val="717074"/>
                </a:solidFill>
              </a:rPr>
              <a:t>© IDC   Visit us at </a:t>
            </a:r>
            <a:r>
              <a:rPr lang="en-US" sz="600" dirty="0" err="1" smtClean="0">
                <a:solidFill>
                  <a:srgbClr val="717074"/>
                </a:solidFill>
              </a:rPr>
              <a:t>IDC.com</a:t>
            </a:r>
            <a:r>
              <a:rPr lang="en-US" sz="600" dirty="0" smtClean="0">
                <a:solidFill>
                  <a:srgbClr val="717074"/>
                </a:solidFill>
              </a:rPr>
              <a:t> and follow us on Twitter: @IDC</a:t>
            </a:r>
            <a:endParaRPr lang="en-US" sz="600" dirty="0">
              <a:solidFill>
                <a:srgbClr val="717074"/>
              </a:solidFill>
            </a:endParaRPr>
          </a:p>
        </p:txBody>
      </p:sp>
      <p:sp>
        <p:nvSpPr>
          <p:cNvPr id="7" name="Title 1"/>
          <p:cNvSpPr>
            <a:spLocks noGrp="1"/>
          </p:cNvSpPr>
          <p:nvPr>
            <p:ph type="ctrTitle" hasCustomPrompt="1"/>
          </p:nvPr>
        </p:nvSpPr>
        <p:spPr>
          <a:xfrm>
            <a:off x="381000" y="304801"/>
            <a:ext cx="8458200" cy="609600"/>
          </a:xfrm>
          <a:prstGeom prst="rect">
            <a:avLst/>
          </a:prstGeom>
          <a:effectLst/>
        </p:spPr>
        <p:txBody>
          <a:bodyPr lIns="0" tIns="0" rIns="0" bIns="0" anchor="t" anchorCtr="0"/>
          <a:lstStyle>
            <a:lvl1pPr algn="l">
              <a:lnSpc>
                <a:spcPct val="90000"/>
              </a:lnSpc>
              <a:defRPr sz="2800">
                <a:solidFill>
                  <a:schemeClr val="tx1"/>
                </a:solidFill>
                <a:latin typeface="+mj-lt"/>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89466" y="888725"/>
            <a:ext cx="8449733" cy="403223"/>
          </a:xfrm>
          <a:prstGeom prst="rect">
            <a:avLst/>
          </a:prstGeom>
          <a:effectLst/>
        </p:spPr>
        <p:txBody>
          <a:bodyPr lIns="0" tIns="0" rIns="0" bIns="0"/>
          <a:lstStyle>
            <a:lvl1pPr marL="0" indent="0" algn="l">
              <a:lnSpc>
                <a:spcPct val="100000"/>
              </a:lnSpc>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56115377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15787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89838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62452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75237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51156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3514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AE091332-6020-453F-9062-A15FC16B8701}" type="datetimeFigureOut">
              <a:rPr lang="en-US" smtClean="0"/>
              <a:t>19/07/2018</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CDCFBD4B-8F0D-48C1-A6EB-A5DDFB93C88C}"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90121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08180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49427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72230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56306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73681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1656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37445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79448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953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AE091332-6020-453F-9062-A15FC16B8701}" type="datetimeFigureOut">
              <a:rPr lang="en-US" smtClean="0"/>
              <a:t>19/07/2018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DCFBD4B-8F0D-48C1-A6EB-A5DDFB93C88C}" type="slidenum">
              <a:rPr lang="en-US" smtClean="0"/>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53267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68421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17858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7416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75836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9657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95450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93461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795238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7354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AE091332-6020-453F-9062-A15FC16B8701}" type="datetimeFigureOut">
              <a:rPr lang="en-US" smtClean="0"/>
              <a:t>19/07/2018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DCFBD4B-8F0D-48C1-A6EB-A5DDFB93C88C}"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92994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65097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44493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0343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92026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5079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15462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1F95C2-11D0-4BB8-A756-EEF242232F07}"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345EB2-F2DA-4789-8B01-1E4EE9B6AC8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54114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214865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4589466"/>
            <a:ext cx="78867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0366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1.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5.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E091332-6020-453F-9062-A15FC16B8701}" type="datetimeFigureOut">
              <a:rPr lang="en-US" smtClean="0"/>
              <a:t>19/07/2018</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CDCFBD4B-8F0D-48C1-A6EB-A5DDFB93C88C}"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900">
                <a:solidFill>
                  <a:srgbClr val="FFFFFF"/>
                </a:solidFill>
              </a:defRPr>
            </a:lvl1pPr>
          </a:lstStyle>
          <a:p>
            <a:pPr defTabSz="342900"/>
            <a:fld id="{7C46435B-302F-4283-A9D1-F46D4CE3412C}" type="datetimeFigureOut">
              <a:rPr lang="en-US" smtClean="0"/>
              <a:pPr defTabSz="342900"/>
              <a:t>19/07/2018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900">
                <a:solidFill>
                  <a:srgbClr val="FFFFFF"/>
                </a:solidFill>
              </a:defRPr>
            </a:lvl1pPr>
          </a:lstStyle>
          <a:p>
            <a:pPr defTabSz="342900"/>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050" b="1">
                <a:solidFill>
                  <a:srgbClr val="FFFFFF"/>
                </a:solidFill>
              </a:defRPr>
            </a:lvl1pPr>
          </a:lstStyle>
          <a:p>
            <a:pPr defTabSz="342900"/>
            <a:fld id="{8C029354-F2B6-4311-AD74-3D6891F85DA1}" type="slidenum">
              <a:rPr lang="en-US" smtClean="0"/>
              <a:pPr defTabSz="342900"/>
              <a:t>‹#›</a:t>
            </a:fld>
            <a:endParaRPr lang="en-US"/>
          </a:p>
        </p:txBody>
      </p:sp>
    </p:spTree>
    <p:extLst>
      <p:ext uri="{BB962C8B-B14F-4D97-AF65-F5344CB8AC3E}">
        <p14:creationId xmlns:p14="http://schemas.microsoft.com/office/powerpoint/2010/main" val="1465176945"/>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Lst>
  <p:txStyles>
    <p:titleStyle>
      <a:lvl1pPr algn="l" defTabSz="685800" rtl="0" eaLnBrk="1" latinLnBrk="0" hangingPunct="1">
        <a:spcBef>
          <a:spcPct val="0"/>
        </a:spcBef>
        <a:buNone/>
        <a:defRPr sz="3000" kern="1200" spc="-75" baseline="0">
          <a:solidFill>
            <a:schemeClr val="tx2"/>
          </a:solidFill>
          <a:latin typeface="+mj-lt"/>
          <a:ea typeface="+mj-ea"/>
          <a:cs typeface="+mj-cs"/>
        </a:defRPr>
      </a:lvl1pPr>
    </p:titleStyle>
    <p:bodyStyle>
      <a:lvl1pPr marL="137160" indent="-137160" algn="l" defTabSz="685800" rtl="0" eaLnBrk="1" latinLnBrk="0" hangingPunct="1">
        <a:spcBef>
          <a:spcPct val="20000"/>
        </a:spcBef>
        <a:buClr>
          <a:schemeClr val="accent1"/>
        </a:buClr>
        <a:buSzPct val="85000"/>
        <a:buFont typeface="Arial" pitchFamily="34" charset="0"/>
        <a:buChar char="•"/>
        <a:defRPr sz="1800" kern="1200">
          <a:solidFill>
            <a:schemeClr val="tx1"/>
          </a:solidFill>
          <a:latin typeface="+mn-lt"/>
          <a:ea typeface="+mn-ea"/>
          <a:cs typeface="+mn-cs"/>
        </a:defRPr>
      </a:lvl1pPr>
      <a:lvl2pPr marL="342900" indent="-137160" algn="l" defTabSz="685800" rtl="0" eaLnBrk="1" latinLnBrk="0" hangingPunct="1">
        <a:spcBef>
          <a:spcPct val="20000"/>
        </a:spcBef>
        <a:buClr>
          <a:schemeClr val="accent1"/>
        </a:buClr>
        <a:buSzPct val="85000"/>
        <a:buFont typeface="Arial" pitchFamily="34" charset="0"/>
        <a:buChar char="•"/>
        <a:defRPr sz="1500" kern="1200">
          <a:solidFill>
            <a:schemeClr val="tx1"/>
          </a:solidFill>
          <a:latin typeface="+mn-lt"/>
          <a:ea typeface="+mn-ea"/>
          <a:cs typeface="+mn-cs"/>
        </a:defRPr>
      </a:lvl2pPr>
      <a:lvl3pPr marL="548640" indent="-137160" algn="l" defTabSz="685800" rtl="0" eaLnBrk="1" latinLnBrk="0" hangingPunct="1">
        <a:spcBef>
          <a:spcPct val="20000"/>
        </a:spcBef>
        <a:buClr>
          <a:schemeClr val="accent1"/>
        </a:buClr>
        <a:buSzPct val="90000"/>
        <a:buFont typeface="Arial" pitchFamily="34" charset="0"/>
        <a:buChar char="•"/>
        <a:defRPr sz="1350" kern="1200">
          <a:solidFill>
            <a:schemeClr val="tx1"/>
          </a:solidFill>
          <a:latin typeface="+mn-lt"/>
          <a:ea typeface="+mn-ea"/>
          <a:cs typeface="+mn-cs"/>
        </a:defRPr>
      </a:lvl3pPr>
      <a:lvl4pPr marL="754380" indent="-137160" algn="l" defTabSz="685800" rtl="0" eaLnBrk="1" latinLnBrk="0" hangingPunct="1">
        <a:spcBef>
          <a:spcPct val="20000"/>
        </a:spcBef>
        <a:buClr>
          <a:schemeClr val="accent1"/>
        </a:buClr>
        <a:buFont typeface="Arial" pitchFamily="34" charset="0"/>
        <a:buChar char="•"/>
        <a:defRPr sz="1200" kern="1200">
          <a:solidFill>
            <a:schemeClr val="tx1"/>
          </a:solidFill>
          <a:latin typeface="+mn-lt"/>
          <a:ea typeface="+mn-ea"/>
          <a:cs typeface="+mn-cs"/>
        </a:defRPr>
      </a:lvl4pPr>
      <a:lvl5pPr marL="891540" indent="-102870" algn="l" defTabSz="685800" rtl="0" eaLnBrk="1" latinLnBrk="0" hangingPunct="1">
        <a:spcBef>
          <a:spcPct val="20000"/>
        </a:spcBef>
        <a:buClr>
          <a:schemeClr val="accent1"/>
        </a:buClr>
        <a:buSzPct val="100000"/>
        <a:buFont typeface="Arial" pitchFamily="34" charset="0"/>
        <a:buChar char="•"/>
        <a:defRPr sz="1050" kern="1200" baseline="0">
          <a:solidFill>
            <a:schemeClr val="tx1"/>
          </a:solidFill>
          <a:latin typeface="+mn-lt"/>
          <a:ea typeface="+mn-ea"/>
          <a:cs typeface="+mn-cs"/>
        </a:defRPr>
      </a:lvl5pPr>
      <a:lvl6pPr marL="1028700" indent="-137160" algn="l" defTabSz="685800" rtl="0" eaLnBrk="1" latinLnBrk="0" hangingPunct="1">
        <a:spcBef>
          <a:spcPct val="20000"/>
        </a:spcBef>
        <a:buClr>
          <a:schemeClr val="accent1"/>
        </a:buClr>
        <a:buFont typeface="Arial" pitchFamily="34" charset="0"/>
        <a:buChar char="•"/>
        <a:defRPr sz="975" kern="1200">
          <a:solidFill>
            <a:schemeClr val="tx1"/>
          </a:solidFill>
          <a:latin typeface="+mn-lt"/>
          <a:ea typeface="+mn-ea"/>
          <a:cs typeface="+mn-cs"/>
        </a:defRPr>
      </a:lvl6pPr>
      <a:lvl7pPr marL="1165860" indent="-137160" algn="l" defTabSz="685800" rtl="0" eaLnBrk="1" latinLnBrk="0" hangingPunct="1">
        <a:spcBef>
          <a:spcPct val="20000"/>
        </a:spcBef>
        <a:buClr>
          <a:schemeClr val="accent1"/>
        </a:buClr>
        <a:buFont typeface="Arial" pitchFamily="34" charset="0"/>
        <a:buChar char="•"/>
        <a:defRPr sz="975" kern="1200">
          <a:solidFill>
            <a:schemeClr val="tx1"/>
          </a:solidFill>
          <a:latin typeface="+mn-lt"/>
          <a:ea typeface="+mn-ea"/>
          <a:cs typeface="+mn-cs"/>
        </a:defRPr>
      </a:lvl7pPr>
      <a:lvl8pPr marL="1303020" indent="-137160" algn="l" defTabSz="685800" rtl="0" eaLnBrk="1" latinLnBrk="0" hangingPunct="1">
        <a:spcBef>
          <a:spcPct val="20000"/>
        </a:spcBef>
        <a:buClr>
          <a:schemeClr val="accent1"/>
        </a:buClr>
        <a:buFont typeface="Arial" pitchFamily="34" charset="0"/>
        <a:buChar char="•"/>
        <a:defRPr sz="975" kern="1200">
          <a:solidFill>
            <a:schemeClr val="tx1"/>
          </a:solidFill>
          <a:latin typeface="+mn-lt"/>
          <a:ea typeface="+mn-ea"/>
          <a:cs typeface="+mn-cs"/>
        </a:defRPr>
      </a:lvl8pPr>
      <a:lvl9pPr marL="1440180" indent="-137160" algn="l" defTabSz="685800" rtl="0" eaLnBrk="1" latinLnBrk="0" hangingPunct="1">
        <a:spcBef>
          <a:spcPct val="20000"/>
        </a:spcBef>
        <a:buClr>
          <a:schemeClr val="accent1"/>
        </a:buClr>
        <a:buFont typeface="Arial" pitchFamily="34" charset="0"/>
        <a:buChar char="•"/>
        <a:defRPr sz="975"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675">
                <a:solidFill>
                  <a:srgbClr val="FFFFFF"/>
                </a:solidFill>
              </a:defRPr>
            </a:lvl1pPr>
          </a:lstStyle>
          <a:p>
            <a:pPr defTabSz="342900"/>
            <a:fld id="{1CD75151-7771-4185-A962-C2BD610E4FA8}" type="datetimeFigureOut">
              <a:rPr lang="en-US" smtClean="0"/>
              <a:pPr defTabSz="342900"/>
              <a:t>19/07/2018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pPr defTabSz="342900"/>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788">
                <a:solidFill>
                  <a:srgbClr val="FFFFFF"/>
                </a:solidFill>
              </a:defRPr>
            </a:lvl1pPr>
          </a:lstStyle>
          <a:p>
            <a:pPr defTabSz="342900"/>
            <a:fld id="{0D199A31-4500-41AA-8170-1310E920535D}" type="slidenum">
              <a:rPr lang="en-US" smtClean="0"/>
              <a:pPr defTabSz="34290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257138"/>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pPr defTabSz="342900"/>
            <a:fld id="{4AAD347D-5ACD-4C99-B74B-A9C85AD731AF}" type="datetimeFigureOut">
              <a:rPr lang="en-US" smtClean="0">
                <a:solidFill>
                  <a:prstClr val="black">
                    <a:tint val="75000"/>
                  </a:prstClr>
                </a:solidFill>
              </a:rPr>
              <a:pPr defTabSz="342900"/>
              <a:t>19/07/2018</a:t>
            </a:fld>
            <a:endParaRPr lang="en-US" dirty="0">
              <a:solidFill>
                <a:prstClr val="black">
                  <a:tint val="75000"/>
                </a:prstClr>
              </a:solidFill>
            </a:endParaRPr>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pPr defTabSz="342900"/>
            <a:fld id="{D57F1E4F-1CFF-5643-939E-02111984F56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1955715274"/>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4AAD347D-5ACD-4C99-B74B-A9C85AD731AF}"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89871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4AAD347D-5ACD-4C99-B74B-A9C85AD731AF}"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77889920"/>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fld id="{4AAD347D-5ACD-4C99-B74B-A9C85AD731AF}" type="datetimeFigureOut">
              <a:rPr lang="en-US" smtClean="0">
                <a:solidFill>
                  <a:prstClr val="black">
                    <a:tint val="75000"/>
                  </a:prstClr>
                </a:solidFill>
              </a:rPr>
              <a:pPr/>
              <a:t>19/07/2018</a:t>
            </a:fld>
            <a:endParaRPr lang="en-US" dirty="0">
              <a:solidFill>
                <a:prstClr val="black">
                  <a:tint val="75000"/>
                </a:prstClr>
              </a:solidFill>
            </a:endParaRPr>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43690393"/>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E5422-6A7F-45B7-9E0F-3FE46EF53402}"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C1E264-B340-448F-9EAD-5930DB3BDFD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3720776"/>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4389271"/>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3775096"/>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8BA2B0D-A6C2-4864-A66C-CEF3A8529750}" type="datetimeFigureOut">
              <a:rPr lang="en-US" smtClean="0">
                <a:solidFill>
                  <a:prstClr val="black">
                    <a:tint val="75000"/>
                  </a:prstClr>
                </a:solidFill>
              </a:rPr>
              <a:pPr/>
              <a:t>19/07/2018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D8C45-C7E6-4257-BB21-A34607A47D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2207927"/>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pPr defTabSz="342900"/>
            <a:fld id="{4AAD347D-5ACD-4C99-B74B-A9C85AD731AF}" type="datetimeFigureOut">
              <a:rPr lang="en-US" smtClean="0">
                <a:solidFill>
                  <a:prstClr val="black">
                    <a:tint val="75000"/>
                  </a:prstClr>
                </a:solidFill>
              </a:rPr>
              <a:pPr defTabSz="342900"/>
              <a:t>19/07/2018</a:t>
            </a:fld>
            <a:endParaRPr lang="en-US" dirty="0">
              <a:solidFill>
                <a:prstClr val="black">
                  <a:tint val="75000"/>
                </a:prstClr>
              </a:solidFill>
            </a:endParaRPr>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pPr defTabSz="342900"/>
            <a:fld id="{D57F1E4F-1CFF-5643-939E-02111984F56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1698644570"/>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Lst>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87.xml"/><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8.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138.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Big Data &amp; Data Science</a:t>
            </a:r>
            <a:endParaRPr lang="en-US" dirty="0"/>
          </a:p>
        </p:txBody>
      </p:sp>
    </p:spTree>
    <p:extLst>
      <p:ext uri="{BB962C8B-B14F-4D97-AF65-F5344CB8AC3E}">
        <p14:creationId xmlns:p14="http://schemas.microsoft.com/office/powerpoint/2010/main" val="37215829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0"/>
            <a:ext cx="8077200" cy="228600"/>
          </a:xfrm>
        </p:spPr>
        <p:txBody>
          <a:bodyPr>
            <a:noAutofit/>
          </a:bodyPr>
          <a:lstStyle/>
          <a:p>
            <a:pPr algn="ctr"/>
            <a:r>
              <a:rPr lang="en-US" sz="6000" dirty="0" smtClean="0">
                <a:solidFill>
                  <a:schemeClr val="tx1"/>
                </a:solidFill>
                <a:effectLst/>
                <a:latin typeface="Monotype Corsiva" pitchFamily="66" charset="0"/>
                <a:cs typeface="Times New Roman" pitchFamily="18" charset="0"/>
              </a:rPr>
              <a:t> </a:t>
            </a:r>
            <a:endParaRPr lang="en-US" sz="6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533400" y="1295400"/>
            <a:ext cx="7854696" cy="5438336"/>
          </a:xfrm>
        </p:spPr>
        <p:txBody>
          <a:bodyPr>
            <a:noAutofit/>
          </a:bodyPr>
          <a:lstStyle/>
          <a:p>
            <a:pPr algn="l">
              <a:buClr>
                <a:schemeClr val="tx1"/>
              </a:buClr>
            </a:pPr>
            <a:endParaRPr lang="en-US" sz="3000" dirty="0">
              <a:latin typeface="Monotype Corsiva" pitchFamily="66"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23084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0"/>
            <a:ext cx="8077200" cy="838200"/>
          </a:xfrm>
        </p:spPr>
        <p:txBody>
          <a:bodyPr>
            <a:noAutofit/>
          </a:bodyPr>
          <a:lstStyle/>
          <a:p>
            <a:pPr algn="ctr"/>
            <a:r>
              <a:rPr lang="en-US" sz="2500" dirty="0" smtClean="0">
                <a:solidFill>
                  <a:schemeClr val="tx1"/>
                </a:solidFill>
                <a:effectLst/>
                <a:latin typeface="Monotype Corsiva" pitchFamily="66" charset="0"/>
                <a:cs typeface="Times New Roman" pitchFamily="18" charset="0"/>
              </a:rPr>
              <a:t/>
            </a:r>
            <a:br>
              <a:rPr lang="en-US" sz="2500" dirty="0" smtClean="0">
                <a:solidFill>
                  <a:schemeClr val="tx1"/>
                </a:solidFill>
                <a:effectLst/>
                <a:latin typeface="Monotype Corsiva" pitchFamily="66" charset="0"/>
                <a:cs typeface="Times New Roman" pitchFamily="18" charset="0"/>
              </a:rPr>
            </a:br>
            <a:r>
              <a:rPr lang="en-US" sz="2500" dirty="0">
                <a:solidFill>
                  <a:schemeClr val="tx1"/>
                </a:solidFill>
                <a:effectLst/>
                <a:latin typeface="Monotype Corsiva" pitchFamily="66" charset="0"/>
                <a:cs typeface="Times New Roman" pitchFamily="18" charset="0"/>
              </a:rPr>
              <a:t/>
            </a:r>
            <a:br>
              <a:rPr lang="en-US" sz="2500" dirty="0">
                <a:solidFill>
                  <a:schemeClr val="tx1"/>
                </a:solidFill>
                <a:effectLst/>
                <a:latin typeface="Monotype Corsiva" pitchFamily="66" charset="0"/>
                <a:cs typeface="Times New Roman" pitchFamily="18" charset="0"/>
              </a:rPr>
            </a:br>
            <a:r>
              <a:rPr lang="en-US" sz="6000" dirty="0" smtClean="0">
                <a:solidFill>
                  <a:schemeClr val="tx1"/>
                </a:solidFill>
                <a:effectLst/>
                <a:latin typeface="Monotype Corsiva" pitchFamily="66" charset="0"/>
                <a:cs typeface="Times New Roman" pitchFamily="18" charset="0"/>
              </a:rPr>
              <a:t>Big Data</a:t>
            </a:r>
            <a:endParaRPr lang="en-US" sz="6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533400" y="1295400"/>
            <a:ext cx="7854696" cy="5438336"/>
          </a:xfrm>
        </p:spPr>
        <p:txBody>
          <a:bodyPr>
            <a:noAutofit/>
          </a:bodyPr>
          <a:lstStyle/>
          <a:p>
            <a:pPr marL="457200" indent="-457200" algn="l">
              <a:buClr>
                <a:schemeClr val="tx1"/>
              </a:buClr>
              <a:buFont typeface="Wingdings" pitchFamily="2" charset="2"/>
              <a:buChar char="Ø"/>
            </a:pPr>
            <a:r>
              <a:rPr lang="en-US" sz="3200" dirty="0">
                <a:latin typeface="Monotype Corsiva" pitchFamily="66" charset="0"/>
                <a:cs typeface="Times New Roman" pitchFamily="18" charset="0"/>
              </a:rPr>
              <a:t>Big Data is similarly a data but bigger in size. Its generates value from the storage and processing of very large quantities of digital information that cannot be analyzed with traditional computing </a:t>
            </a:r>
            <a:r>
              <a:rPr lang="en-US" sz="3200" dirty="0" smtClean="0">
                <a:latin typeface="Monotype Corsiva" pitchFamily="66" charset="0"/>
                <a:cs typeface="Times New Roman" pitchFamily="18" charset="0"/>
              </a:rPr>
              <a:t>techniques.</a:t>
            </a:r>
          </a:p>
        </p:txBody>
      </p:sp>
    </p:spTree>
    <p:extLst>
      <p:ext uri="{BB962C8B-B14F-4D97-AF65-F5344CB8AC3E}">
        <p14:creationId xmlns:p14="http://schemas.microsoft.com/office/powerpoint/2010/main" val="40726269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57200"/>
            <a:ext cx="8077200" cy="152400"/>
          </a:xfrm>
        </p:spPr>
        <p:txBody>
          <a:bodyPr>
            <a:noAutofit/>
          </a:bodyPr>
          <a:lstStyle/>
          <a:p>
            <a:pPr algn="l"/>
            <a:r>
              <a:rPr lang="en-US" sz="2500" dirty="0">
                <a:solidFill>
                  <a:schemeClr val="tx1"/>
                </a:solidFill>
                <a:effectLst/>
                <a:latin typeface="Monotype Corsiva" pitchFamily="66" charset="0"/>
                <a:cs typeface="Times New Roman" pitchFamily="18" charset="0"/>
              </a:rPr>
              <a:t> </a:t>
            </a:r>
            <a:endParaRPr lang="en-US" sz="6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533400" y="1295400"/>
            <a:ext cx="7854696" cy="5438336"/>
          </a:xfrm>
        </p:spPr>
        <p:txBody>
          <a:bodyPr>
            <a:noAutofit/>
          </a:bodyPr>
          <a:lstStyle/>
          <a:p>
            <a:pPr algn="l">
              <a:buClr>
                <a:schemeClr val="tx1"/>
              </a:buClr>
            </a:pPr>
            <a:endParaRPr lang="en-US" sz="2700" dirty="0" smtClean="0">
              <a:latin typeface="Monotype Corsiva" pitchFamily="66" charset="0"/>
              <a:cs typeface="Times New Roman" pitchFamily="18"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147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000" y="762000"/>
            <a:ext cx="8577197" cy="5089077"/>
          </a:xfrm>
          <a:prstGeom prst="rect">
            <a:avLst/>
          </a:prstGeom>
        </p:spPr>
      </p:pic>
    </p:spTree>
    <p:extLst>
      <p:ext uri="{BB962C8B-B14F-4D97-AF65-F5344CB8AC3E}">
        <p14:creationId xmlns:p14="http://schemas.microsoft.com/office/powerpoint/2010/main" val="3302967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639" y="457200"/>
            <a:ext cx="4012893"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Session  Flow</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TextBox 2"/>
          <p:cNvSpPr txBox="1"/>
          <p:nvPr/>
        </p:nvSpPr>
        <p:spPr>
          <a:xfrm>
            <a:off x="990600" y="2133600"/>
            <a:ext cx="5992538" cy="3416320"/>
          </a:xfrm>
          <a:prstGeom prst="rect">
            <a:avLst/>
          </a:prstGeom>
          <a:noFill/>
        </p:spPr>
        <p:txBody>
          <a:bodyPr wrap="none" rtlCol="0">
            <a:spAutoFit/>
          </a:bodyPr>
          <a:lstStyle/>
          <a:p>
            <a:pPr marL="285750" indent="-285750">
              <a:buFont typeface="Arial" panose="020B0604020202020204" pitchFamily="34" charset="0"/>
              <a:buChar char="•"/>
            </a:pPr>
            <a:r>
              <a:rPr lang="en-US" sz="3600" dirty="0" smtClean="0"/>
              <a:t>Types of Data in Digital World</a:t>
            </a:r>
          </a:p>
          <a:p>
            <a:pPr marL="285750" indent="-285750">
              <a:buFont typeface="Arial" panose="020B0604020202020204" pitchFamily="34" charset="0"/>
              <a:buChar char="•"/>
            </a:pPr>
            <a:r>
              <a:rPr lang="en-US" sz="3600" dirty="0" smtClean="0"/>
              <a:t>Hadoop</a:t>
            </a:r>
          </a:p>
          <a:p>
            <a:pPr marL="285750" indent="-285750">
              <a:buFont typeface="Arial" panose="020B0604020202020204" pitchFamily="34" charset="0"/>
              <a:buChar char="•"/>
            </a:pPr>
            <a:r>
              <a:rPr lang="en-US" sz="3600" dirty="0" smtClean="0"/>
              <a:t>Python</a:t>
            </a:r>
          </a:p>
          <a:p>
            <a:pPr marL="285750" indent="-285750">
              <a:buFont typeface="Arial" panose="020B0604020202020204" pitchFamily="34" charset="0"/>
              <a:buChar char="•"/>
            </a:pPr>
            <a:r>
              <a:rPr lang="en-US" sz="3600" dirty="0" smtClean="0"/>
              <a:t>Cloud</a:t>
            </a:r>
          </a:p>
          <a:p>
            <a:pPr marL="285750" indent="-285750">
              <a:buFont typeface="Arial" panose="020B0604020202020204" pitchFamily="34" charset="0"/>
              <a:buChar char="•"/>
            </a:pPr>
            <a:r>
              <a:rPr lang="en-US" sz="3600" dirty="0" smtClean="0"/>
              <a:t>Front End designing</a:t>
            </a:r>
          </a:p>
          <a:p>
            <a:endParaRPr lang="en-IN" sz="3600" dirty="0"/>
          </a:p>
        </p:txBody>
      </p:sp>
    </p:spTree>
    <p:extLst>
      <p:ext uri="{BB962C8B-B14F-4D97-AF65-F5344CB8AC3E}">
        <p14:creationId xmlns:p14="http://schemas.microsoft.com/office/powerpoint/2010/main" val="297224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24"/>
            <a:ext cx="7886700" cy="1325563"/>
          </a:xfrm>
          <a:solidFill>
            <a:srgbClr val="FFC000"/>
          </a:solidFill>
        </p:spPr>
        <p:txBody>
          <a:bodyPr vert="horz" lIns="91440" tIns="45720" rIns="91440" bIns="45720" rtlCol="0" anchor="ctr">
            <a:normAutofit/>
          </a:bodyPr>
          <a:lstStyle/>
          <a:p>
            <a:pPr algn="ctr" defTabSz="914400"/>
            <a:r>
              <a:rPr lang="en-US" sz="4400" dirty="0"/>
              <a:t>DATA</a:t>
            </a:r>
          </a:p>
        </p:txBody>
      </p:sp>
      <p:sp>
        <p:nvSpPr>
          <p:cNvPr id="4" name="TextBox 3"/>
          <p:cNvSpPr txBox="1"/>
          <p:nvPr/>
        </p:nvSpPr>
        <p:spPr>
          <a:xfrm>
            <a:off x="457200" y="1410788"/>
            <a:ext cx="8573501" cy="5016758"/>
          </a:xfrm>
          <a:prstGeom prst="rect">
            <a:avLst/>
          </a:prstGeom>
          <a:noFill/>
        </p:spPr>
        <p:txBody>
          <a:bodyPr wrap="none" rtlCol="0">
            <a:spAutoFit/>
          </a:bodyPr>
          <a:lstStyle/>
          <a:p>
            <a:r>
              <a:rPr lang="en-US" sz="3200" b="1" dirty="0" smtClean="0">
                <a:solidFill>
                  <a:srgbClr val="FF0000"/>
                </a:solidFill>
              </a:rPr>
              <a:t>Structured DATA</a:t>
            </a:r>
          </a:p>
          <a:p>
            <a:r>
              <a:rPr lang="en-US" sz="3200" dirty="0" smtClean="0">
                <a:solidFill>
                  <a:prstClr val="black"/>
                </a:solidFill>
              </a:rPr>
              <a:t>Will have Row &amp; Column .</a:t>
            </a:r>
          </a:p>
          <a:p>
            <a:r>
              <a:rPr lang="en-US" sz="3200" dirty="0" smtClean="0">
                <a:solidFill>
                  <a:prstClr val="black"/>
                </a:solidFill>
              </a:rPr>
              <a:t>Highly organized</a:t>
            </a:r>
          </a:p>
          <a:p>
            <a:r>
              <a:rPr lang="en-US" sz="3200" dirty="0" smtClean="0">
                <a:solidFill>
                  <a:prstClr val="black"/>
                </a:solidFill>
              </a:rPr>
              <a:t>Used by Database management systems</a:t>
            </a:r>
          </a:p>
          <a:p>
            <a:endParaRPr lang="en-US" sz="3200" dirty="0">
              <a:solidFill>
                <a:prstClr val="black"/>
              </a:solidFill>
            </a:endParaRPr>
          </a:p>
          <a:p>
            <a:r>
              <a:rPr lang="en-US" sz="3200" b="1" dirty="0" smtClean="0">
                <a:solidFill>
                  <a:srgbClr val="FF0000"/>
                </a:solidFill>
              </a:rPr>
              <a:t>Unstructured Data </a:t>
            </a:r>
          </a:p>
          <a:p>
            <a:r>
              <a:rPr lang="en-US" sz="3200" dirty="0" smtClean="0">
                <a:solidFill>
                  <a:prstClr val="black"/>
                </a:solidFill>
              </a:rPr>
              <a:t> No standard format.</a:t>
            </a:r>
          </a:p>
          <a:p>
            <a:r>
              <a:rPr lang="en-US" sz="3200" dirty="0" smtClean="0">
                <a:solidFill>
                  <a:prstClr val="black"/>
                </a:solidFill>
              </a:rPr>
              <a:t> Commonly used in all  sensor data transformation</a:t>
            </a:r>
          </a:p>
          <a:p>
            <a:r>
              <a:rPr lang="en-US" sz="3200" dirty="0" smtClean="0">
                <a:solidFill>
                  <a:prstClr val="black"/>
                </a:solidFill>
              </a:rPr>
              <a:t>Audio ,text , digital format</a:t>
            </a:r>
          </a:p>
          <a:p>
            <a:endParaRPr lang="en-US" sz="3200" dirty="0">
              <a:solidFill>
                <a:prstClr val="black"/>
              </a:solidFill>
            </a:endParaRPr>
          </a:p>
        </p:txBody>
      </p:sp>
    </p:spTree>
    <p:extLst>
      <p:ext uri="{BB962C8B-B14F-4D97-AF65-F5344CB8AC3E}">
        <p14:creationId xmlns:p14="http://schemas.microsoft.com/office/powerpoint/2010/main" val="3327556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1447800"/>
            <a:ext cx="8610600" cy="5063311"/>
          </a:xfrm>
          <a:prstGeom prst="rect">
            <a:avLst/>
          </a:prstGeom>
        </p:spPr>
      </p:pic>
      <p:sp>
        <p:nvSpPr>
          <p:cNvPr id="5" name="TextBox 4"/>
          <p:cNvSpPr txBox="1"/>
          <p:nvPr/>
        </p:nvSpPr>
        <p:spPr>
          <a:xfrm>
            <a:off x="1371600" y="533400"/>
            <a:ext cx="6084936" cy="461665"/>
          </a:xfrm>
          <a:prstGeom prst="rect">
            <a:avLst/>
          </a:prstGeom>
          <a:noFill/>
        </p:spPr>
        <p:txBody>
          <a:bodyPr wrap="none" rtlCol="0">
            <a:spAutoFit/>
          </a:bodyPr>
          <a:lstStyle/>
          <a:p>
            <a:r>
              <a:rPr lang="en-US" sz="2400" dirty="0" smtClean="0">
                <a:solidFill>
                  <a:prstClr val="black"/>
                </a:solidFill>
              </a:rPr>
              <a:t>Growth of unstructured Data  – in Past 10 years</a:t>
            </a:r>
            <a:endParaRPr lang="en-US" sz="2400" dirty="0">
              <a:solidFill>
                <a:prstClr val="black"/>
              </a:solidFill>
            </a:endParaRPr>
          </a:p>
        </p:txBody>
      </p:sp>
    </p:spTree>
    <p:extLst>
      <p:ext uri="{BB962C8B-B14F-4D97-AF65-F5344CB8AC3E}">
        <p14:creationId xmlns:p14="http://schemas.microsoft.com/office/powerpoint/2010/main" val="1671301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49"/>
            <a:ext cx="8229600" cy="1143000"/>
          </a:xfrm>
          <a:solidFill>
            <a:srgbClr val="FFC000"/>
          </a:solidFill>
        </p:spPr>
        <p:txBody>
          <a:bodyPr>
            <a:normAutofit fontScale="90000"/>
          </a:bodyPr>
          <a:lstStyle/>
          <a:p>
            <a:r>
              <a:rPr lang="en-US" dirty="0" smtClean="0"/>
              <a:t>Common Unstructured Data Format</a:t>
            </a:r>
            <a:endParaRPr lang="en-US" dirty="0"/>
          </a:p>
        </p:txBody>
      </p:sp>
      <p:sp>
        <p:nvSpPr>
          <p:cNvPr id="4" name="TextBox 3"/>
          <p:cNvSpPr txBox="1"/>
          <p:nvPr/>
        </p:nvSpPr>
        <p:spPr>
          <a:xfrm>
            <a:off x="457200" y="762000"/>
            <a:ext cx="8223069" cy="5940088"/>
          </a:xfrm>
          <a:prstGeom prst="rect">
            <a:avLst/>
          </a:prstGeom>
          <a:noFill/>
        </p:spPr>
        <p:txBody>
          <a:bodyPr wrap="square" rtlCol="0">
            <a:spAutoFit/>
          </a:bodyPr>
          <a:lstStyle/>
          <a:p>
            <a:endParaRPr lang="en-US" dirty="0" smtClean="0">
              <a:solidFill>
                <a:prstClr val="black"/>
              </a:solidFill>
            </a:endParaRPr>
          </a:p>
          <a:p>
            <a:endParaRPr lang="en-US" dirty="0">
              <a:solidFill>
                <a:prstClr val="black"/>
              </a:solidFill>
            </a:endParaRPr>
          </a:p>
          <a:p>
            <a:r>
              <a:rPr lang="en-US" sz="2000" b="1" dirty="0" smtClean="0">
                <a:solidFill>
                  <a:prstClr val="black"/>
                </a:solidFill>
              </a:rPr>
              <a:t>1. </a:t>
            </a:r>
            <a:r>
              <a:rPr lang="en-US" sz="2000" b="1" dirty="0">
                <a:solidFill>
                  <a:prstClr val="black"/>
                </a:solidFill>
              </a:rPr>
              <a:t>Comma Separated Values(CSV)</a:t>
            </a:r>
          </a:p>
          <a:p>
            <a:pPr marL="285750" indent="-285750">
              <a:buFont typeface="Arial" panose="020B0604020202020204" pitchFamily="34" charset="0"/>
              <a:buChar char="•"/>
            </a:pPr>
            <a:r>
              <a:rPr lang="en-US" dirty="0">
                <a:solidFill>
                  <a:prstClr val="black"/>
                </a:solidFill>
              </a:rPr>
              <a:t>Generally used to transfer data between applications. </a:t>
            </a:r>
            <a:endParaRPr lang="en-US" dirty="0" smtClean="0">
              <a:solidFill>
                <a:prstClr val="black"/>
              </a:solidFill>
            </a:endParaRPr>
          </a:p>
          <a:p>
            <a:pPr marL="285750" indent="-285750">
              <a:buFont typeface="Arial" panose="020B0604020202020204" pitchFamily="34" charset="0"/>
              <a:buChar char="•"/>
            </a:pPr>
            <a:r>
              <a:rPr lang="en-US" b="1" i="1" dirty="0" err="1" smtClean="0">
                <a:solidFill>
                  <a:prstClr val="black"/>
                </a:solidFill>
              </a:rPr>
              <a:t>Eg</a:t>
            </a:r>
            <a:r>
              <a:rPr lang="en-US" b="1" i="1" dirty="0" smtClean="0">
                <a:solidFill>
                  <a:prstClr val="black"/>
                </a:solidFill>
              </a:rPr>
              <a:t>. Convert Database into Excel</a:t>
            </a:r>
          </a:p>
          <a:p>
            <a:endParaRPr lang="en-US" b="1" i="1" dirty="0" smtClean="0">
              <a:solidFill>
                <a:prstClr val="black"/>
              </a:solidFill>
            </a:endParaRPr>
          </a:p>
          <a:p>
            <a:endParaRPr lang="en-US" b="1" i="1" dirty="0" smtClean="0">
              <a:solidFill>
                <a:prstClr val="black"/>
              </a:solidFill>
            </a:endParaRPr>
          </a:p>
          <a:p>
            <a:r>
              <a:rPr lang="en-US" b="1" i="1" dirty="0" smtClean="0">
                <a:solidFill>
                  <a:prstClr val="black"/>
                </a:solidFill>
              </a:rPr>
              <a:t>2 </a:t>
            </a:r>
            <a:r>
              <a:rPr lang="en-US" b="1" i="1" dirty="0">
                <a:solidFill>
                  <a:prstClr val="black"/>
                </a:solidFill>
              </a:rPr>
              <a:t>JavaScript Object Notation (JSON )</a:t>
            </a:r>
          </a:p>
          <a:p>
            <a:pPr marL="285750" indent="-285750">
              <a:buFont typeface="Arial" panose="020B0604020202020204" pitchFamily="34" charset="0"/>
              <a:buChar char="•"/>
            </a:pPr>
            <a:r>
              <a:rPr lang="en-US" dirty="0" smtClean="0">
                <a:solidFill>
                  <a:prstClr val="black"/>
                </a:solidFill>
              </a:rPr>
              <a:t>Readable </a:t>
            </a:r>
            <a:r>
              <a:rPr lang="en-US" dirty="0">
                <a:solidFill>
                  <a:prstClr val="black"/>
                </a:solidFill>
              </a:rPr>
              <a:t>by man as well as </a:t>
            </a:r>
            <a:r>
              <a:rPr lang="en-US" dirty="0" smtClean="0">
                <a:solidFill>
                  <a:prstClr val="black"/>
                </a:solidFill>
              </a:rPr>
              <a:t>machine</a:t>
            </a:r>
          </a:p>
          <a:p>
            <a:pPr marL="285750" indent="-285750">
              <a:buFont typeface="Arial" panose="020B0604020202020204" pitchFamily="34" charset="0"/>
              <a:buChar char="•"/>
            </a:pPr>
            <a:r>
              <a:rPr lang="en-US" dirty="0" smtClean="0">
                <a:solidFill>
                  <a:prstClr val="black"/>
                </a:solidFill>
              </a:rPr>
              <a:t>Used </a:t>
            </a:r>
            <a:r>
              <a:rPr lang="en-US" dirty="0">
                <a:solidFill>
                  <a:prstClr val="black"/>
                </a:solidFill>
              </a:rPr>
              <a:t>for data interchange. </a:t>
            </a:r>
          </a:p>
          <a:p>
            <a:pPr marL="285750" indent="-285750">
              <a:buFont typeface="Arial" panose="020B0604020202020204" pitchFamily="34" charset="0"/>
              <a:buChar char="•"/>
            </a:pPr>
            <a:r>
              <a:rPr lang="en-US" dirty="0" smtClean="0">
                <a:solidFill>
                  <a:prstClr val="black"/>
                </a:solidFill>
              </a:rPr>
              <a:t>supports </a:t>
            </a:r>
            <a:r>
              <a:rPr lang="en-US" dirty="0">
                <a:solidFill>
                  <a:prstClr val="black"/>
                </a:solidFill>
              </a:rPr>
              <a:t>all datatypes and arrays </a:t>
            </a:r>
          </a:p>
          <a:p>
            <a:endParaRPr lang="en-US" b="1" i="1" dirty="0" smtClean="0">
              <a:solidFill>
                <a:prstClr val="black"/>
              </a:solidFill>
            </a:endParaRPr>
          </a:p>
          <a:p>
            <a:endParaRPr lang="en-US" b="1" i="1" dirty="0" smtClean="0">
              <a:solidFill>
                <a:prstClr val="black"/>
              </a:solidFill>
            </a:endParaRPr>
          </a:p>
          <a:p>
            <a:r>
              <a:rPr lang="en-US" b="1" i="1" dirty="0" smtClean="0">
                <a:solidFill>
                  <a:prstClr val="black"/>
                </a:solidFill>
              </a:rPr>
              <a:t>3 </a:t>
            </a:r>
            <a:r>
              <a:rPr lang="en-US" b="1" i="1" dirty="0">
                <a:solidFill>
                  <a:prstClr val="black"/>
                </a:solidFill>
              </a:rPr>
              <a:t>Binary JSON (BSON)</a:t>
            </a:r>
          </a:p>
          <a:p>
            <a:pPr marL="285750" indent="-285750">
              <a:buFont typeface="Arial" panose="020B0604020202020204" pitchFamily="34" charset="0"/>
              <a:buChar char="•"/>
            </a:pPr>
            <a:r>
              <a:rPr lang="en-US" dirty="0">
                <a:solidFill>
                  <a:prstClr val="black"/>
                </a:solidFill>
              </a:rPr>
              <a:t>BSON is extended version of JSON, </a:t>
            </a:r>
            <a:endParaRPr lang="en-US" dirty="0" smtClean="0">
              <a:solidFill>
                <a:prstClr val="black"/>
              </a:solidFill>
            </a:endParaRPr>
          </a:p>
          <a:p>
            <a:pPr marL="285750" indent="-285750">
              <a:buFont typeface="Arial" panose="020B0604020202020204" pitchFamily="34" charset="0"/>
              <a:buChar char="•"/>
            </a:pPr>
            <a:r>
              <a:rPr lang="en-US" dirty="0" smtClean="0">
                <a:solidFill>
                  <a:prstClr val="black"/>
                </a:solidFill>
              </a:rPr>
              <a:t>Uses </a:t>
            </a:r>
            <a:r>
              <a:rPr lang="en-US" dirty="0">
                <a:solidFill>
                  <a:prstClr val="black"/>
                </a:solidFill>
              </a:rPr>
              <a:t>for data </a:t>
            </a:r>
            <a:r>
              <a:rPr lang="en-US" dirty="0" smtClean="0">
                <a:solidFill>
                  <a:prstClr val="black"/>
                </a:solidFill>
              </a:rPr>
              <a:t>encode </a:t>
            </a:r>
            <a:r>
              <a:rPr lang="en-US" dirty="0">
                <a:solidFill>
                  <a:prstClr val="black"/>
                </a:solidFill>
              </a:rPr>
              <a:t>and decode in various languages</a:t>
            </a:r>
          </a:p>
          <a:p>
            <a:endParaRPr lang="en-US" i="1" dirty="0" smtClean="0">
              <a:solidFill>
                <a:prstClr val="black"/>
              </a:solidFill>
            </a:endParaRPr>
          </a:p>
          <a:p>
            <a:endParaRPr lang="en-US" i="1" dirty="0" smtClean="0">
              <a:solidFill>
                <a:prstClr val="black"/>
              </a:solidFill>
            </a:endParaRPr>
          </a:p>
          <a:p>
            <a:r>
              <a:rPr lang="en-US" b="1" i="1" dirty="0">
                <a:solidFill>
                  <a:prstClr val="black"/>
                </a:solidFill>
              </a:rPr>
              <a:t>4 XML (</a:t>
            </a:r>
            <a:r>
              <a:rPr lang="en-US" b="1" i="1" dirty="0" err="1">
                <a:solidFill>
                  <a:prstClr val="black"/>
                </a:solidFill>
              </a:rPr>
              <a:t>eXtensible</a:t>
            </a:r>
            <a:r>
              <a:rPr lang="en-US" b="1" i="1" dirty="0">
                <a:solidFill>
                  <a:prstClr val="black"/>
                </a:solidFill>
              </a:rPr>
              <a:t> Markup Language)</a:t>
            </a:r>
          </a:p>
          <a:p>
            <a:pPr marL="285750" indent="-285750">
              <a:buFont typeface="Arial" panose="020B0604020202020204" pitchFamily="34" charset="0"/>
              <a:buChar char="•"/>
            </a:pPr>
            <a:r>
              <a:rPr lang="en-US" i="1" dirty="0" smtClean="0">
                <a:solidFill>
                  <a:prstClr val="black"/>
                </a:solidFill>
              </a:rPr>
              <a:t>Markup language , supports Convergence</a:t>
            </a:r>
            <a:endParaRPr lang="en-US" dirty="0">
              <a:solidFill>
                <a:prstClr val="black"/>
              </a:solidFill>
            </a:endParaRPr>
          </a:p>
          <a:p>
            <a:endParaRPr lang="en-US" dirty="0">
              <a:solidFill>
                <a:prstClr val="black"/>
              </a:solidFill>
            </a:endParaRPr>
          </a:p>
        </p:txBody>
      </p:sp>
    </p:spTree>
    <p:extLst>
      <p:ext uri="{BB962C8B-B14F-4D97-AF65-F5344CB8AC3E}">
        <p14:creationId xmlns:p14="http://schemas.microsoft.com/office/powerpoint/2010/main" val="17117046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p>
            <a:r>
              <a:rPr lang="en-US" dirty="0" smtClean="0"/>
              <a:t>NoSQL (Not Only SQL)</a:t>
            </a:r>
            <a:endParaRPr lang="en-US" dirty="0"/>
          </a:p>
        </p:txBody>
      </p:sp>
      <p:sp>
        <p:nvSpPr>
          <p:cNvPr id="4" name="Rectangle 3"/>
          <p:cNvSpPr/>
          <p:nvPr/>
        </p:nvSpPr>
        <p:spPr>
          <a:xfrm>
            <a:off x="990600" y="1600200"/>
            <a:ext cx="6477000" cy="5016758"/>
          </a:xfrm>
          <a:prstGeom prst="rect">
            <a:avLst/>
          </a:prstGeom>
        </p:spPr>
        <p:txBody>
          <a:bodyPr wrap="square">
            <a:spAutoFit/>
          </a:bodyPr>
          <a:lstStyle/>
          <a:p>
            <a:r>
              <a:rPr lang="en-US" sz="2000" dirty="0" smtClean="0">
                <a:solidFill>
                  <a:prstClr val="black"/>
                </a:solidFill>
              </a:rPr>
              <a:t>Types </a:t>
            </a:r>
          </a:p>
          <a:p>
            <a:pPr marL="285750" indent="-285750">
              <a:buFont typeface="Arial" pitchFamily="34" charset="0"/>
              <a:buChar char="•"/>
            </a:pPr>
            <a:endParaRPr lang="en-US" sz="2000" dirty="0">
              <a:solidFill>
                <a:prstClr val="black"/>
              </a:solidFill>
            </a:endParaRPr>
          </a:p>
          <a:p>
            <a:pPr marL="285750" indent="-285750">
              <a:buFont typeface="Arial" pitchFamily="34" charset="0"/>
              <a:buChar char="•"/>
            </a:pPr>
            <a:r>
              <a:rPr lang="en-US" sz="2000" dirty="0" smtClean="0">
                <a:solidFill>
                  <a:prstClr val="black"/>
                </a:solidFill>
              </a:rPr>
              <a:t>key-value</a:t>
            </a:r>
          </a:p>
          <a:p>
            <a:pPr marL="285750" indent="-285750">
              <a:buFont typeface="Arial" pitchFamily="34" charset="0"/>
              <a:buChar char="•"/>
            </a:pPr>
            <a:r>
              <a:rPr lang="en-US" sz="2000" dirty="0" smtClean="0">
                <a:solidFill>
                  <a:prstClr val="black"/>
                </a:solidFill>
              </a:rPr>
              <a:t>Column Oriented</a:t>
            </a:r>
          </a:p>
          <a:p>
            <a:pPr marL="285750" indent="-285750">
              <a:buFont typeface="Arial" pitchFamily="34" charset="0"/>
              <a:buChar char="•"/>
            </a:pPr>
            <a:r>
              <a:rPr lang="en-US" sz="2000" dirty="0" smtClean="0">
                <a:solidFill>
                  <a:prstClr val="black"/>
                </a:solidFill>
              </a:rPr>
              <a:t>Document Oriented</a:t>
            </a:r>
          </a:p>
          <a:p>
            <a:pPr marL="285750" indent="-285750">
              <a:buFont typeface="Arial" pitchFamily="34" charset="0"/>
              <a:buChar char="•"/>
            </a:pPr>
            <a:r>
              <a:rPr lang="en-US" sz="2000" dirty="0" smtClean="0">
                <a:solidFill>
                  <a:prstClr val="black"/>
                </a:solidFill>
              </a:rPr>
              <a:t>Graphs stores</a:t>
            </a:r>
          </a:p>
          <a:p>
            <a:pPr marL="285750" indent="-285750">
              <a:buFont typeface="Arial" pitchFamily="34" charset="0"/>
              <a:buChar char="•"/>
            </a:pPr>
            <a:r>
              <a:rPr lang="en-US" sz="2000" dirty="0" smtClean="0">
                <a:solidFill>
                  <a:prstClr val="black"/>
                </a:solidFill>
              </a:rPr>
              <a:t>Object Oriented Data store</a:t>
            </a:r>
          </a:p>
          <a:p>
            <a:pPr marL="285750" indent="-285750">
              <a:buFont typeface="Arial" pitchFamily="34" charset="0"/>
              <a:buChar char="•"/>
            </a:pPr>
            <a:endParaRPr lang="en-US" sz="2000" dirty="0">
              <a:solidFill>
                <a:prstClr val="black"/>
              </a:solidFill>
            </a:endParaRPr>
          </a:p>
          <a:p>
            <a:endParaRPr lang="en-US" sz="2000" dirty="0" smtClean="0">
              <a:solidFill>
                <a:prstClr val="black"/>
              </a:solidFill>
            </a:endParaRPr>
          </a:p>
          <a:p>
            <a:r>
              <a:rPr lang="en-US" sz="2000" dirty="0" smtClean="0">
                <a:solidFill>
                  <a:prstClr val="black"/>
                </a:solidFill>
              </a:rPr>
              <a:t>Advantages</a:t>
            </a:r>
          </a:p>
          <a:p>
            <a:endParaRPr lang="en-US" sz="2000" dirty="0">
              <a:solidFill>
                <a:prstClr val="black"/>
              </a:solidFill>
            </a:endParaRPr>
          </a:p>
          <a:p>
            <a:pPr marL="285750" indent="-285750">
              <a:buFont typeface="Arial" panose="020B0604020202020204" pitchFamily="34" charset="0"/>
              <a:buChar char="•"/>
            </a:pPr>
            <a:r>
              <a:rPr lang="en-US" sz="2000" dirty="0" smtClean="0">
                <a:solidFill>
                  <a:prstClr val="black"/>
                </a:solidFill>
              </a:rPr>
              <a:t>Access any </a:t>
            </a:r>
            <a:r>
              <a:rPr lang="en-US" sz="2000" dirty="0" err="1" smtClean="0">
                <a:solidFill>
                  <a:prstClr val="black"/>
                </a:solidFill>
              </a:rPr>
              <a:t>strucuted</a:t>
            </a:r>
            <a:r>
              <a:rPr lang="en-US" sz="2000" dirty="0" smtClean="0">
                <a:solidFill>
                  <a:prstClr val="black"/>
                </a:solidFill>
              </a:rPr>
              <a:t> &amp; Unstructured Data</a:t>
            </a:r>
          </a:p>
          <a:p>
            <a:pPr marL="285750" indent="-285750">
              <a:buFont typeface="Arial" panose="020B0604020202020204" pitchFamily="34" charset="0"/>
              <a:buChar char="•"/>
            </a:pPr>
            <a:r>
              <a:rPr lang="en-US" sz="2000" dirty="0" smtClean="0">
                <a:solidFill>
                  <a:prstClr val="black"/>
                </a:solidFill>
              </a:rPr>
              <a:t>Faster</a:t>
            </a:r>
          </a:p>
          <a:p>
            <a:pPr marL="285750" indent="-285750">
              <a:buFont typeface="Arial" panose="020B0604020202020204" pitchFamily="34" charset="0"/>
              <a:buChar char="•"/>
            </a:pPr>
            <a:r>
              <a:rPr lang="en-US" sz="2000" dirty="0" smtClean="0">
                <a:solidFill>
                  <a:prstClr val="black"/>
                </a:solidFill>
              </a:rPr>
              <a:t>Lower investment</a:t>
            </a:r>
          </a:p>
          <a:p>
            <a:pPr marL="285750" indent="-285750">
              <a:buFont typeface="Arial" panose="020B0604020202020204" pitchFamily="34" charset="0"/>
              <a:buChar char="•"/>
            </a:pPr>
            <a:r>
              <a:rPr lang="en-US" sz="2000" dirty="0" smtClean="0">
                <a:solidFill>
                  <a:prstClr val="black"/>
                </a:solidFill>
              </a:rPr>
              <a:t>Flexible</a:t>
            </a:r>
          </a:p>
          <a:p>
            <a:pPr marL="285750" indent="-285750">
              <a:buFont typeface="Arial" panose="020B0604020202020204" pitchFamily="34" charset="0"/>
              <a:buChar char="•"/>
            </a:pPr>
            <a:r>
              <a:rPr lang="en-US" sz="2000" dirty="0" smtClean="0">
                <a:solidFill>
                  <a:prstClr val="black"/>
                </a:solidFill>
              </a:rPr>
              <a:t>Scalable</a:t>
            </a:r>
          </a:p>
        </p:txBody>
      </p:sp>
    </p:spTree>
    <p:extLst>
      <p:ext uri="{BB962C8B-B14F-4D97-AF65-F5344CB8AC3E}">
        <p14:creationId xmlns:p14="http://schemas.microsoft.com/office/powerpoint/2010/main" val="1946143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1" y="152400"/>
            <a:ext cx="8915400" cy="6553199"/>
          </a:xfrm>
          <a:prstGeom prst="rect">
            <a:avLst/>
          </a:prstGeom>
        </p:spPr>
      </p:pic>
    </p:spTree>
    <p:extLst>
      <p:ext uri="{BB962C8B-B14F-4D97-AF65-F5344CB8AC3E}">
        <p14:creationId xmlns:p14="http://schemas.microsoft.com/office/powerpoint/2010/main" val="3268545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Text Placeholder 2"/>
          <p:cNvSpPr>
            <a:spLocks noGrp="1"/>
          </p:cNvSpPr>
          <p:nvPr>
            <p:ph type="body" idx="1"/>
          </p:nvPr>
        </p:nvSpPr>
        <p:spPr>
          <a:xfrm>
            <a:off x="451185" y="2325104"/>
            <a:ext cx="2983706" cy="365522"/>
          </a:xfrm>
          <a:solidFill>
            <a:srgbClr val="FFC000"/>
          </a:solidFill>
        </p:spPr>
        <p:txBody>
          <a:bodyPr>
            <a:normAutofit lnSpcReduction="10000"/>
          </a:bodyPr>
          <a:lstStyle/>
          <a:p>
            <a:pPr eaLnBrk="1" hangingPunct="1"/>
            <a:r>
              <a:rPr lang="en-US" altLang="en-US" sz="2100" b="1" dirty="0">
                <a:solidFill>
                  <a:srgbClr val="002060"/>
                </a:solidFill>
              </a:rPr>
              <a:t>strengths</a:t>
            </a:r>
          </a:p>
        </p:txBody>
      </p:sp>
      <p:sp>
        <p:nvSpPr>
          <p:cNvPr id="74755" name="Content Placeholder 3"/>
          <p:cNvSpPr>
            <a:spLocks noGrp="1"/>
          </p:cNvSpPr>
          <p:nvPr>
            <p:ph sz="half" idx="2"/>
          </p:nvPr>
        </p:nvSpPr>
        <p:spPr>
          <a:xfrm>
            <a:off x="451185" y="2800350"/>
            <a:ext cx="3943414" cy="2743200"/>
          </a:xfrm>
        </p:spPr>
        <p:txBody>
          <a:bodyPr>
            <a:normAutofit/>
          </a:bodyPr>
          <a:lstStyle/>
          <a:p>
            <a:pPr eaLnBrk="1" hangingPunct="1"/>
            <a:r>
              <a:rPr lang="en-US" altLang="en-US" sz="1350" dirty="0"/>
              <a:t>Started training division in  1981 </a:t>
            </a:r>
          </a:p>
          <a:p>
            <a:pPr eaLnBrk="1" hangingPunct="1"/>
            <a:r>
              <a:rPr lang="en-US" altLang="en-US" sz="1350" dirty="0"/>
              <a:t>An </a:t>
            </a:r>
            <a:r>
              <a:rPr lang="en-US" altLang="en-US" sz="1350" dirty="0"/>
              <a:t>alumni base of over 5.5 Million Students</a:t>
            </a:r>
          </a:p>
          <a:p>
            <a:pPr eaLnBrk="1" hangingPunct="1"/>
            <a:r>
              <a:rPr lang="en-US" altLang="en-US" sz="1350" dirty="0"/>
              <a:t>Over 2.5 Lakh students join us every year</a:t>
            </a:r>
          </a:p>
          <a:p>
            <a:pPr eaLnBrk="1" hangingPunct="1"/>
            <a:r>
              <a:rPr lang="en-US" altLang="en-US" sz="1350" dirty="0"/>
              <a:t>Over 22000+ placements in the last year</a:t>
            </a:r>
          </a:p>
          <a:p>
            <a:pPr eaLnBrk="1" hangingPunct="1"/>
            <a:r>
              <a:rPr lang="en-US" altLang="en-US" sz="1350" dirty="0"/>
              <a:t>Over </a:t>
            </a:r>
            <a:r>
              <a:rPr lang="en-US" altLang="en-US" sz="1350" dirty="0"/>
              <a:t>300+ </a:t>
            </a:r>
            <a:r>
              <a:rPr lang="en-US" altLang="en-US" sz="1350" dirty="0"/>
              <a:t>centers in India</a:t>
            </a:r>
          </a:p>
          <a:p>
            <a:pPr eaLnBrk="1" hangingPunct="1"/>
            <a:r>
              <a:rPr lang="en-US" altLang="en-US" sz="1350" dirty="0"/>
              <a:t>Strategic partnerships with giants like </a:t>
            </a:r>
            <a:r>
              <a:rPr lang="en-US" altLang="en-US" sz="1350" dirty="0"/>
              <a:t>ICICI, </a:t>
            </a:r>
            <a:r>
              <a:rPr lang="en-US" altLang="en-US" sz="1350" dirty="0"/>
              <a:t>Microsoft, Oracle, </a:t>
            </a:r>
            <a:r>
              <a:rPr lang="en-US" altLang="en-US" sz="1350" dirty="0"/>
              <a:t> </a:t>
            </a:r>
            <a:r>
              <a:rPr lang="en-US" altLang="en-US" sz="1350" dirty="0"/>
              <a:t>IBM, Cisco &amp; Tally</a:t>
            </a:r>
          </a:p>
          <a:p>
            <a:pPr eaLnBrk="1" hangingPunct="1"/>
            <a:r>
              <a:rPr lang="en-US" altLang="en-US" sz="1350" dirty="0"/>
              <a:t>Pioneers in IT Training in India</a:t>
            </a:r>
          </a:p>
        </p:txBody>
      </p:sp>
      <p:sp>
        <p:nvSpPr>
          <p:cNvPr id="74756" name="Text Placeholder 4"/>
          <p:cNvSpPr>
            <a:spLocks noGrp="1"/>
          </p:cNvSpPr>
          <p:nvPr>
            <p:ph type="body" sz="quarter" idx="3"/>
          </p:nvPr>
        </p:nvSpPr>
        <p:spPr>
          <a:xfrm>
            <a:off x="4800601" y="1143000"/>
            <a:ext cx="2983706" cy="466725"/>
          </a:xfrm>
          <a:solidFill>
            <a:srgbClr val="FFC000"/>
          </a:solidFill>
        </p:spPr>
        <p:txBody>
          <a:bodyPr>
            <a:normAutofit/>
          </a:bodyPr>
          <a:lstStyle/>
          <a:p>
            <a:pPr eaLnBrk="1" hangingPunct="1"/>
            <a:r>
              <a:rPr lang="en-US" altLang="en-US" sz="1800" b="1" dirty="0">
                <a:solidFill>
                  <a:srgbClr val="002060"/>
                </a:solidFill>
              </a:rPr>
              <a:t>Recent ACHIEVEMENTS</a:t>
            </a:r>
          </a:p>
        </p:txBody>
      </p:sp>
      <p:sp>
        <p:nvSpPr>
          <p:cNvPr id="74757" name="Content Placeholder 5"/>
          <p:cNvSpPr>
            <a:spLocks noGrp="1"/>
          </p:cNvSpPr>
          <p:nvPr>
            <p:ph sz="quarter" idx="4"/>
          </p:nvPr>
        </p:nvSpPr>
        <p:spPr>
          <a:xfrm>
            <a:off x="4394599" y="2183733"/>
            <a:ext cx="4466660" cy="3918347"/>
          </a:xfrm>
        </p:spPr>
        <p:txBody>
          <a:bodyPr/>
          <a:lstStyle/>
          <a:p>
            <a:r>
              <a:rPr lang="en-IN" sz="1350" dirty="0"/>
              <a:t>Innovation Award winner 2017 at the Future Learning 2020 Summit</a:t>
            </a:r>
            <a:endParaRPr lang="en-IN" sz="1350" dirty="0"/>
          </a:p>
          <a:p>
            <a:r>
              <a:rPr lang="en-IN" sz="1350" dirty="0"/>
              <a:t>MLSL </a:t>
            </a:r>
            <a:r>
              <a:rPr lang="en-IN" sz="1350" dirty="0"/>
              <a:t>bags prestigious awards at the 3rd South Asia Education Summit 2017</a:t>
            </a:r>
            <a:r>
              <a:rPr lang="en-IN" sz="1350" dirty="0"/>
              <a:t>.</a:t>
            </a:r>
          </a:p>
          <a:p>
            <a:r>
              <a:rPr lang="en-IN" sz="1350" dirty="0"/>
              <a:t>‘India’s Most Trusted Training Brand’ 2017 - Trust Research Advisory (TRA) for the 5th consecutive </a:t>
            </a:r>
            <a:r>
              <a:rPr lang="en-IN" sz="1350" dirty="0"/>
              <a:t>year</a:t>
            </a:r>
          </a:p>
          <a:p>
            <a:r>
              <a:rPr lang="en-IN" sz="1350" dirty="0"/>
              <a:t>Top </a:t>
            </a:r>
            <a:r>
              <a:rPr lang="en-IN" sz="1350" dirty="0"/>
              <a:t>20 Training Outsourcing Companies 2017 - TrainingIndustry.com for the 10th consecutive </a:t>
            </a:r>
            <a:r>
              <a:rPr lang="en-IN" sz="1350" dirty="0"/>
              <a:t>year</a:t>
            </a:r>
          </a:p>
          <a:p>
            <a:r>
              <a:rPr lang="en-IN" sz="1350" dirty="0"/>
              <a:t>Most Respected Education Company 2016 </a:t>
            </a:r>
            <a:r>
              <a:rPr lang="en-IN" sz="1350" dirty="0"/>
              <a:t>– </a:t>
            </a:r>
            <a:r>
              <a:rPr lang="en-IN" sz="1350" dirty="0" err="1"/>
              <a:t>Businessworld</a:t>
            </a:r>
            <a:endParaRPr lang="en-IN" sz="1350" dirty="0"/>
          </a:p>
          <a:p>
            <a:r>
              <a:rPr lang="en-IN" sz="1350" dirty="0"/>
              <a:t>Top 20 Companies in Content Development 2017 - TrainingIndustry.com for the 7th consecutive </a:t>
            </a:r>
            <a:r>
              <a:rPr lang="en-IN" sz="1350" dirty="0"/>
              <a:t>year</a:t>
            </a:r>
          </a:p>
          <a:p>
            <a:r>
              <a:rPr lang="en-IN" sz="1350" dirty="0"/>
              <a:t>Top 20 IT Training Company - Training Industry 2017 for the 8th consecutive year</a:t>
            </a:r>
            <a:endParaRPr lang="en-US" altLang="en-US" sz="1350" dirty="0"/>
          </a:p>
        </p:txBody>
      </p:sp>
      <p:sp>
        <p:nvSpPr>
          <p:cNvPr id="2" name="Rectangle 1"/>
          <p:cNvSpPr/>
          <p:nvPr/>
        </p:nvSpPr>
        <p:spPr>
          <a:xfrm>
            <a:off x="601" y="683865"/>
            <a:ext cx="2086149" cy="692497"/>
          </a:xfrm>
          <a:prstGeom prst="rect">
            <a:avLst/>
          </a:prstGeom>
          <a:noFill/>
        </p:spPr>
        <p:txBody>
          <a:bodyPr wrap="none" lIns="68580" tIns="34290" rIns="68580" bIns="34290">
            <a:spAutoFit/>
          </a:bodyPr>
          <a:lstStyle/>
          <a:p>
            <a:pPr algn="ctr" defTabSz="342900"/>
            <a:r>
              <a:rPr lang="en-US" sz="4050" dirty="0">
                <a:ln w="0"/>
                <a:solidFill>
                  <a:srgbClr val="000000"/>
                </a:solidFill>
                <a:effectLst>
                  <a:outerShdw blurRad="38100" dist="19050" dir="2700000" algn="tl" rotWithShape="0">
                    <a:srgbClr val="000000">
                      <a:alpha val="40000"/>
                    </a:srgbClr>
                  </a:outerShdw>
                </a:effectLst>
              </a:rPr>
              <a:t>About Us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169" y="1200560"/>
            <a:ext cx="1166813" cy="861194"/>
          </a:xfrm>
          <a:prstGeom prst="rect">
            <a:avLst/>
          </a:prstGeom>
        </p:spPr>
      </p:pic>
    </p:spTree>
    <p:extLst>
      <p:ext uri="{BB962C8B-B14F-4D97-AF65-F5344CB8AC3E}">
        <p14:creationId xmlns:p14="http://schemas.microsoft.com/office/powerpoint/2010/main" val="10332954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53943"/>
            <a:ext cx="8229600" cy="1143000"/>
          </a:xfrm>
          <a:solidFill>
            <a:srgbClr val="FFC000"/>
          </a:solidFill>
        </p:spPr>
        <p:txBody>
          <a:bodyPr>
            <a:normAutofit/>
          </a:bodyPr>
          <a:lstStyle/>
          <a:p>
            <a:r>
              <a:rPr lang="en-US" dirty="0" smtClean="0"/>
              <a:t>NoSQL - MongoDB</a:t>
            </a:r>
            <a:endParaRPr lang="en-US" dirty="0"/>
          </a:p>
        </p:txBody>
      </p:sp>
      <p:sp>
        <p:nvSpPr>
          <p:cNvPr id="5" name="TextBox 4"/>
          <p:cNvSpPr txBox="1"/>
          <p:nvPr/>
        </p:nvSpPr>
        <p:spPr>
          <a:xfrm>
            <a:off x="609600" y="1981200"/>
            <a:ext cx="184731" cy="646331"/>
          </a:xfrm>
          <a:prstGeom prst="rect">
            <a:avLst/>
          </a:prstGeom>
          <a:noFill/>
        </p:spPr>
        <p:txBody>
          <a:bodyPr wrap="none" rtlCol="0">
            <a:spAutoFit/>
          </a:bodyPr>
          <a:lstStyle/>
          <a:p>
            <a:endParaRPr lang="en-US" dirty="0" smtClean="0">
              <a:solidFill>
                <a:prstClr val="black"/>
              </a:solidFill>
            </a:endParaRPr>
          </a:p>
          <a:p>
            <a:endParaRPr lang="en-US" dirty="0">
              <a:solidFill>
                <a:prstClr val="black"/>
              </a:solidFill>
            </a:endParaRPr>
          </a:p>
        </p:txBody>
      </p:sp>
      <p:sp>
        <p:nvSpPr>
          <p:cNvPr id="3" name="TextBox 2"/>
          <p:cNvSpPr txBox="1"/>
          <p:nvPr/>
        </p:nvSpPr>
        <p:spPr>
          <a:xfrm>
            <a:off x="269192" y="1963783"/>
            <a:ext cx="6069803" cy="923330"/>
          </a:xfrm>
          <a:prstGeom prst="rect">
            <a:avLst/>
          </a:prstGeom>
          <a:noFill/>
        </p:spPr>
        <p:txBody>
          <a:bodyPr wrap="none" rtlCol="0">
            <a:spAutoFit/>
          </a:bodyPr>
          <a:lstStyle/>
          <a:p>
            <a:pPr marL="285750" indent="-285750">
              <a:buFont typeface="Arial" pitchFamily="34" charset="0"/>
              <a:buChar char="•"/>
            </a:pPr>
            <a:r>
              <a:rPr lang="en-US" dirty="0" smtClean="0">
                <a:solidFill>
                  <a:prstClr val="black"/>
                </a:solidFill>
              </a:rPr>
              <a:t>MongoDB – one of the best open source database</a:t>
            </a:r>
          </a:p>
          <a:p>
            <a:pPr marL="285750" indent="-285750">
              <a:buFont typeface="Arial" pitchFamily="34" charset="0"/>
              <a:buChar char="•"/>
            </a:pPr>
            <a:r>
              <a:rPr lang="en-US" dirty="0" smtClean="0">
                <a:solidFill>
                  <a:prstClr val="black"/>
                </a:solidFill>
              </a:rPr>
              <a:t>MongoDB </a:t>
            </a:r>
            <a:r>
              <a:rPr lang="en-US" dirty="0">
                <a:solidFill>
                  <a:prstClr val="black"/>
                </a:solidFill>
              </a:rPr>
              <a:t>data can be </a:t>
            </a:r>
            <a:r>
              <a:rPr lang="en-US" dirty="0" smtClean="0">
                <a:solidFill>
                  <a:prstClr val="black"/>
                </a:solidFill>
              </a:rPr>
              <a:t>divided units to support Hadoop also</a:t>
            </a:r>
          </a:p>
          <a:p>
            <a:pPr marL="285750" indent="-285750">
              <a:buFont typeface="Arial" pitchFamily="34" charset="0"/>
              <a:buChar char="•"/>
            </a:pPr>
            <a:r>
              <a:rPr lang="en-US" dirty="0" smtClean="0">
                <a:solidFill>
                  <a:prstClr val="black"/>
                </a:solidFill>
              </a:rPr>
              <a:t>Effective model : MongoDB in hybrid cloud</a:t>
            </a:r>
            <a:endParaRPr lang="en-US" dirty="0">
              <a:solidFill>
                <a:prstClr val="black"/>
              </a:solidFill>
            </a:endParaRPr>
          </a:p>
        </p:txBody>
      </p:sp>
      <p:sp>
        <p:nvSpPr>
          <p:cNvPr id="6" name="Rectangle 5"/>
          <p:cNvSpPr/>
          <p:nvPr/>
        </p:nvSpPr>
        <p:spPr>
          <a:xfrm>
            <a:off x="457200" y="3124200"/>
            <a:ext cx="6825669" cy="2055947"/>
          </a:xfrm>
          <a:prstGeom prst="rect">
            <a:avLst/>
          </a:prstGeom>
        </p:spPr>
        <p:txBody>
          <a:bodyPr wrap="square">
            <a:spAutoFit/>
          </a:bodyPr>
          <a:lstStyle/>
          <a:p>
            <a:pPr indent="182880" algn="just">
              <a:lnSpc>
                <a:spcPct val="95000"/>
              </a:lnSpc>
              <a:spcAft>
                <a:spcPts val="600"/>
              </a:spcAft>
              <a:tabLst>
                <a:tab pos="182880" algn="l"/>
              </a:tabLst>
            </a:pPr>
            <a:r>
              <a:rPr lang="en-US" spc="-5" dirty="0" smtClean="0">
                <a:solidFill>
                  <a:prstClr val="black"/>
                </a:solidFill>
                <a:latin typeface="Times New Roman" panose="02020603050405020304" pitchFamily="18" charset="0"/>
                <a:ea typeface="MS Mincho" panose="02020609040205080304" pitchFamily="49" charset="-128"/>
              </a:rPr>
              <a:t>Why </a:t>
            </a:r>
            <a:r>
              <a:rPr lang="en-US" spc="-5" dirty="0" err="1" smtClean="0">
                <a:solidFill>
                  <a:prstClr val="black"/>
                </a:solidFill>
                <a:latin typeface="Times New Roman" panose="02020603050405020304" pitchFamily="18" charset="0"/>
                <a:ea typeface="MS Mincho" panose="02020609040205080304" pitchFamily="49" charset="-128"/>
              </a:rPr>
              <a:t>Mongodb</a:t>
            </a:r>
            <a:endParaRPr lang="en-US" spc="-5" dirty="0" smtClean="0">
              <a:solidFill>
                <a:prstClr val="black"/>
              </a:solidFill>
              <a:latin typeface="Times New Roman" panose="02020603050405020304" pitchFamily="18" charset="0"/>
              <a:ea typeface="MS Mincho" panose="02020609040205080304" pitchFamily="49" charset="-128"/>
            </a:endParaRPr>
          </a:p>
          <a:p>
            <a:pPr marL="285750" indent="-285750" algn="just">
              <a:lnSpc>
                <a:spcPct val="95000"/>
              </a:lnSpc>
              <a:spcAft>
                <a:spcPts val="600"/>
              </a:spcAft>
              <a:buFont typeface="Arial" panose="020B0604020202020204" pitchFamily="34" charset="0"/>
              <a:buChar char="•"/>
              <a:tabLst>
                <a:tab pos="182880" algn="l"/>
              </a:tabLst>
            </a:pPr>
            <a:endParaRPr lang="en-US" b="1" spc="-5" dirty="0">
              <a:solidFill>
                <a:prstClr val="black"/>
              </a:solidFill>
              <a:latin typeface="Times New Roman" panose="02020603050405020304" pitchFamily="18" charset="0"/>
              <a:ea typeface="MS Mincho" panose="02020609040205080304" pitchFamily="49" charset="-128"/>
              <a:cs typeface="Times New Roman" panose="02020603050405020304" pitchFamily="18" charset="0"/>
            </a:endParaRPr>
          </a:p>
          <a:p>
            <a:pPr marL="285750" indent="-285750" algn="just">
              <a:lnSpc>
                <a:spcPct val="95000"/>
              </a:lnSpc>
              <a:spcAft>
                <a:spcPts val="600"/>
              </a:spcAft>
              <a:buFont typeface="Arial" panose="020B0604020202020204" pitchFamily="34" charset="0"/>
              <a:buChar char="•"/>
              <a:tabLst>
                <a:tab pos="182880" algn="l"/>
              </a:tabLst>
            </a:pPr>
            <a:r>
              <a:rPr lang="en-US" b="1" dirty="0" err="1" smtClean="0">
                <a:solidFill>
                  <a:prstClr val="black"/>
                </a:solidFill>
                <a:latin typeface="Times New Roman" panose="02020603050405020304" pitchFamily="18" charset="0"/>
                <a:cs typeface="Times New Roman" panose="02020603050405020304" pitchFamily="18" charset="0"/>
              </a:rPr>
              <a:t>Sharding</a:t>
            </a:r>
            <a:endParaRPr lang="en-US" b="1" dirty="0" smtClean="0">
              <a:solidFill>
                <a:prstClr val="black"/>
              </a:solidFill>
              <a:latin typeface="Times New Roman" panose="02020603050405020304" pitchFamily="18" charset="0"/>
              <a:cs typeface="Times New Roman" panose="02020603050405020304" pitchFamily="18" charset="0"/>
            </a:endParaRPr>
          </a:p>
          <a:p>
            <a:pPr marL="285750" indent="-285750" algn="just">
              <a:lnSpc>
                <a:spcPct val="95000"/>
              </a:lnSpc>
              <a:spcAft>
                <a:spcPts val="600"/>
              </a:spcAft>
              <a:buFont typeface="Arial" panose="020B0604020202020204" pitchFamily="34" charset="0"/>
              <a:buChar char="•"/>
              <a:tabLst>
                <a:tab pos="182880" algn="l"/>
              </a:tabLst>
            </a:pPr>
            <a:r>
              <a:rPr lang="en-US" b="1" i="1" dirty="0" smtClean="0">
                <a:solidFill>
                  <a:prstClr val="black"/>
                </a:solidFill>
                <a:latin typeface="Times New Roman" panose="02020603050405020304" pitchFamily="18" charset="0"/>
                <a:cs typeface="Times New Roman" panose="02020603050405020304" pitchFamily="18" charset="0"/>
              </a:rPr>
              <a:t>Advanced </a:t>
            </a:r>
            <a:r>
              <a:rPr lang="en-US" b="1" i="1" dirty="0">
                <a:solidFill>
                  <a:prstClr val="black"/>
                </a:solidFill>
                <a:latin typeface="Times New Roman" panose="02020603050405020304" pitchFamily="18" charset="0"/>
                <a:cs typeface="Times New Roman" panose="02020603050405020304" pitchFamily="18" charset="0"/>
              </a:rPr>
              <a:t>Text Searching</a:t>
            </a:r>
          </a:p>
          <a:p>
            <a:pPr marL="285750" indent="-285750" algn="just">
              <a:lnSpc>
                <a:spcPct val="95000"/>
              </a:lnSpc>
              <a:spcAft>
                <a:spcPts val="600"/>
              </a:spcAft>
              <a:buFont typeface="Arial" panose="020B0604020202020204" pitchFamily="34" charset="0"/>
              <a:buChar char="•"/>
              <a:tabLst>
                <a:tab pos="182880" algn="l"/>
              </a:tabLst>
            </a:pPr>
            <a:r>
              <a:rPr lang="en-US" b="1" i="1" dirty="0" smtClean="0">
                <a:solidFill>
                  <a:prstClr val="black"/>
                </a:solidFill>
                <a:latin typeface="Times New Roman" panose="02020603050405020304" pitchFamily="18" charset="0"/>
                <a:cs typeface="Times New Roman" panose="02020603050405020304" pitchFamily="18" charset="0"/>
              </a:rPr>
              <a:t>Map Reduce</a:t>
            </a:r>
          </a:p>
          <a:p>
            <a:pPr marL="285750" indent="-285750" algn="just">
              <a:lnSpc>
                <a:spcPct val="95000"/>
              </a:lnSpc>
              <a:spcAft>
                <a:spcPts val="600"/>
              </a:spcAft>
              <a:buFont typeface="Arial" panose="020B0604020202020204" pitchFamily="34" charset="0"/>
              <a:buChar char="•"/>
              <a:tabLst>
                <a:tab pos="182880" algn="l"/>
              </a:tabLst>
            </a:pPr>
            <a:r>
              <a:rPr lang="en-US" b="1" spc="-5" dirty="0" smtClean="0">
                <a:solidFill>
                  <a:prstClr val="black"/>
                </a:solidFill>
                <a:latin typeface="Times New Roman" panose="02020603050405020304" pitchFamily="18" charset="0"/>
                <a:ea typeface="MS Mincho" panose="02020609040205080304" pitchFamily="49" charset="-128"/>
                <a:cs typeface="Times New Roman" panose="02020603050405020304" pitchFamily="18" charset="0"/>
              </a:rPr>
              <a:t>Support of Unstructured Data</a:t>
            </a:r>
            <a:endParaRPr lang="en-US" b="1" spc="-5" dirty="0">
              <a:solidFill>
                <a:prstClr val="black"/>
              </a:solidFill>
              <a:latin typeface="Times New Roman" panose="020206030504050203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6292171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1600200"/>
            <a:ext cx="8001000" cy="5168789"/>
          </a:xfrm>
          <a:prstGeom prst="rect">
            <a:avLst/>
          </a:prstGeom>
        </p:spPr>
      </p:pic>
      <p:sp>
        <p:nvSpPr>
          <p:cNvPr id="5" name="TextBox 4"/>
          <p:cNvSpPr txBox="1"/>
          <p:nvPr/>
        </p:nvSpPr>
        <p:spPr>
          <a:xfrm>
            <a:off x="2286000" y="533400"/>
            <a:ext cx="4435445" cy="646331"/>
          </a:xfrm>
          <a:prstGeom prst="rect">
            <a:avLst/>
          </a:prstGeom>
          <a:solidFill>
            <a:srgbClr val="FFC000"/>
          </a:solidFill>
        </p:spPr>
        <p:txBody>
          <a:bodyPr wrap="none" rtlCol="0">
            <a:spAutoFit/>
          </a:bodyPr>
          <a:lstStyle/>
          <a:p>
            <a:r>
              <a:rPr lang="en-US" sz="3600" dirty="0" smtClean="0">
                <a:solidFill>
                  <a:prstClr val="black"/>
                </a:solidFill>
              </a:rPr>
              <a:t>FACEBOOK - MongoDB</a:t>
            </a:r>
            <a:endParaRPr lang="en-US" sz="3600" dirty="0">
              <a:solidFill>
                <a:prstClr val="black"/>
              </a:solidFill>
            </a:endParaRPr>
          </a:p>
        </p:txBody>
      </p:sp>
    </p:spTree>
    <p:extLst>
      <p:ext uri="{BB962C8B-B14F-4D97-AF65-F5344CB8AC3E}">
        <p14:creationId xmlns:p14="http://schemas.microsoft.com/office/powerpoint/2010/main" val="37722531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04800"/>
            <a:ext cx="8077200" cy="838200"/>
          </a:xfrm>
        </p:spPr>
        <p:txBody>
          <a:bodyPr>
            <a:noAutofit/>
          </a:bodyPr>
          <a:lstStyle/>
          <a:p>
            <a:pPr algn="ctr"/>
            <a:r>
              <a:rPr lang="en-US" sz="6000" dirty="0" smtClean="0">
                <a:solidFill>
                  <a:schemeClr val="tx1"/>
                </a:solidFill>
                <a:effectLst/>
                <a:latin typeface="Monotype Corsiva" pitchFamily="66" charset="0"/>
                <a:cs typeface="Times New Roman" pitchFamily="18" charset="0"/>
              </a:rPr>
              <a:t>Hadoop</a:t>
            </a:r>
            <a:endParaRPr lang="en-US" sz="6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533400" y="1143000"/>
            <a:ext cx="7854696" cy="5590736"/>
          </a:xfrm>
        </p:spPr>
        <p:txBody>
          <a:bodyPr>
            <a:noAutofit/>
          </a:bodyPr>
          <a:lstStyle/>
          <a:p>
            <a:pPr marL="457200" indent="-457200" algn="l">
              <a:buClr>
                <a:schemeClr val="tx1"/>
              </a:buClr>
              <a:buFont typeface="Wingdings" pitchFamily="2" charset="2"/>
              <a:buChar char="Ø"/>
            </a:pPr>
            <a:r>
              <a:rPr lang="en-US" sz="3200" dirty="0" smtClean="0">
                <a:latin typeface="Monotype Corsiva" pitchFamily="66" charset="0"/>
                <a:cs typeface="Times New Roman" pitchFamily="18" charset="0"/>
              </a:rPr>
              <a:t>Apache Hadoop is an open source framework for running applications on large cluster. Works under master-slave.</a:t>
            </a:r>
          </a:p>
          <a:p>
            <a:pPr marL="457200" indent="-457200" algn="l">
              <a:buClr>
                <a:schemeClr val="tx1"/>
              </a:buClr>
              <a:buFont typeface="Wingdings" pitchFamily="2" charset="2"/>
              <a:buChar char="Ø"/>
            </a:pPr>
            <a:r>
              <a:rPr lang="en-US" sz="3200" dirty="0" smtClean="0">
                <a:latin typeface="Monotype Corsiva" pitchFamily="66" charset="0"/>
                <a:cs typeface="Times New Roman" pitchFamily="18" charset="0"/>
              </a:rPr>
              <a:t>A common way of avoiding data loss is through replication. Redundant copies of the data are kept by the system so that we can have another copy of data.</a:t>
            </a:r>
          </a:p>
          <a:p>
            <a:pPr marL="457200" indent="-457200" algn="l">
              <a:buClr>
                <a:schemeClr val="tx1"/>
              </a:buClr>
              <a:buFont typeface="Wingdings" pitchFamily="2" charset="2"/>
              <a:buChar char="Ø"/>
            </a:pPr>
            <a:r>
              <a:rPr lang="en-US" sz="3200" dirty="0" smtClean="0">
                <a:latin typeface="Monotype Corsiva" pitchFamily="66" charset="0"/>
                <a:cs typeface="Times New Roman" pitchFamily="18" charset="0"/>
              </a:rPr>
              <a:t>The next problem is solved by a simple programming model  called “MapReduce”. It is a powerful technology designed for deep analysis and transformation of huge data sets.</a:t>
            </a:r>
            <a:endParaRPr lang="en-US" sz="3000" b="1" dirty="0" smtClean="0">
              <a:latin typeface="Monotype Corsiva" pitchFamily="66" charset="0"/>
            </a:endParaRPr>
          </a:p>
        </p:txBody>
      </p:sp>
    </p:spTree>
    <p:extLst>
      <p:ext uri="{BB962C8B-B14F-4D97-AF65-F5344CB8AC3E}">
        <p14:creationId xmlns:p14="http://schemas.microsoft.com/office/powerpoint/2010/main" val="4094880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143000"/>
            <a:ext cx="8077200" cy="838200"/>
          </a:xfrm>
        </p:spPr>
        <p:txBody>
          <a:bodyPr>
            <a:noAutofit/>
          </a:bodyPr>
          <a:lstStyle/>
          <a:p>
            <a:pPr algn="l"/>
            <a:r>
              <a:rPr lang="en-US" sz="6000" dirty="0" smtClean="0">
                <a:solidFill>
                  <a:schemeClr val="tx1"/>
                </a:solidFill>
                <a:effectLst/>
                <a:latin typeface="Monotype Corsiva" pitchFamily="66" charset="0"/>
                <a:cs typeface="Times New Roman" pitchFamily="18" charset="0"/>
              </a:rPr>
              <a:t>Features of Hadoop</a:t>
            </a:r>
            <a:endParaRPr lang="en-US" sz="6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533400" y="2514600"/>
            <a:ext cx="7854696" cy="4219136"/>
          </a:xfrm>
        </p:spPr>
        <p:txBody>
          <a:bodyPr>
            <a:noAutofit/>
          </a:bodyPr>
          <a:lstStyle/>
          <a:p>
            <a:pPr marL="1371600" lvl="2" indent="-457200" algn="l">
              <a:buClr>
                <a:schemeClr val="tx1"/>
              </a:buClr>
              <a:buFont typeface="Wingdings" pitchFamily="2" charset="2"/>
              <a:buChar char="Ø"/>
            </a:pPr>
            <a:r>
              <a:rPr lang="en-US" sz="3200" dirty="0" smtClean="0">
                <a:latin typeface="Monotype Corsiva" pitchFamily="66" charset="0"/>
              </a:rPr>
              <a:t>Low cost</a:t>
            </a:r>
          </a:p>
          <a:p>
            <a:pPr marL="1371600" lvl="2" indent="-457200" algn="l">
              <a:buClr>
                <a:schemeClr val="tx1"/>
              </a:buClr>
              <a:buFont typeface="Wingdings" pitchFamily="2" charset="2"/>
              <a:buChar char="Ø"/>
            </a:pPr>
            <a:r>
              <a:rPr lang="en-US" sz="3200" dirty="0" smtClean="0">
                <a:latin typeface="Monotype Corsiva" pitchFamily="66" charset="0"/>
              </a:rPr>
              <a:t>Scalability</a:t>
            </a:r>
          </a:p>
          <a:p>
            <a:pPr marL="1371600" lvl="2" indent="-457200" algn="l">
              <a:buClr>
                <a:schemeClr val="tx1"/>
              </a:buClr>
              <a:buFont typeface="Wingdings" pitchFamily="2" charset="2"/>
              <a:buChar char="Ø"/>
            </a:pPr>
            <a:r>
              <a:rPr lang="en-US" sz="3200" dirty="0" smtClean="0">
                <a:latin typeface="Monotype Corsiva" pitchFamily="66" charset="0"/>
              </a:rPr>
              <a:t>Fault tolerant</a:t>
            </a:r>
          </a:p>
          <a:p>
            <a:pPr marL="1371600" lvl="2" indent="-457200" algn="l">
              <a:buClr>
                <a:schemeClr val="tx1"/>
              </a:buClr>
              <a:buFont typeface="Wingdings" pitchFamily="2" charset="2"/>
              <a:buChar char="Ø"/>
            </a:pPr>
            <a:r>
              <a:rPr lang="en-US" sz="3200" dirty="0" smtClean="0">
                <a:latin typeface="Monotype Corsiva" pitchFamily="66" charset="0"/>
              </a:rPr>
              <a:t>Efficient</a:t>
            </a:r>
            <a:endParaRPr lang="en-US" sz="3200" dirty="0">
              <a:latin typeface="Monotype Corsiva" pitchFamily="66" charset="0"/>
            </a:endParaRPr>
          </a:p>
          <a:p>
            <a:pPr marL="1371600" lvl="2" indent="-457200" algn="l">
              <a:buClr>
                <a:schemeClr val="tx1"/>
              </a:buClr>
              <a:buFont typeface="Wingdings" pitchFamily="2" charset="2"/>
              <a:buChar char="Ø"/>
            </a:pPr>
            <a:r>
              <a:rPr lang="en-US" sz="3200" dirty="0" smtClean="0">
                <a:latin typeface="Monotype Corsiva" pitchFamily="66" charset="0"/>
              </a:rPr>
              <a:t>Fast</a:t>
            </a:r>
          </a:p>
        </p:txBody>
      </p:sp>
    </p:spTree>
    <p:extLst>
      <p:ext uri="{BB962C8B-B14F-4D97-AF65-F5344CB8AC3E}">
        <p14:creationId xmlns:p14="http://schemas.microsoft.com/office/powerpoint/2010/main" val="41165211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762000"/>
            <a:ext cx="8077200" cy="838200"/>
          </a:xfrm>
        </p:spPr>
        <p:txBody>
          <a:bodyPr>
            <a:noAutofit/>
          </a:bodyPr>
          <a:lstStyle/>
          <a:p>
            <a:pPr algn="l"/>
            <a:r>
              <a:rPr lang="en-US" sz="6000" dirty="0" smtClean="0">
                <a:solidFill>
                  <a:schemeClr val="tx1"/>
                </a:solidFill>
                <a:effectLst/>
                <a:latin typeface="Monotype Corsiva" pitchFamily="66" charset="0"/>
                <a:cs typeface="Times New Roman" pitchFamily="18" charset="0"/>
              </a:rPr>
              <a:t>Major Components</a:t>
            </a:r>
            <a:endParaRPr lang="en-US" sz="6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304800" y="1676400"/>
            <a:ext cx="8083296" cy="5057336"/>
          </a:xfrm>
        </p:spPr>
        <p:txBody>
          <a:bodyPr>
            <a:noAutofit/>
          </a:bodyPr>
          <a:lstStyle/>
          <a:p>
            <a:pPr lvl="2" algn="l">
              <a:buClr>
                <a:schemeClr val="tx1"/>
              </a:buClr>
            </a:pPr>
            <a:r>
              <a:rPr lang="en-US" sz="3200" dirty="0" smtClean="0">
                <a:latin typeface="Monotype Corsiva" pitchFamily="66" charset="0"/>
              </a:rPr>
              <a:t>HDFS</a:t>
            </a:r>
          </a:p>
          <a:p>
            <a:pPr lvl="2" algn="l">
              <a:buClr>
                <a:schemeClr val="tx1"/>
              </a:buClr>
            </a:pPr>
            <a:r>
              <a:rPr lang="en-US" sz="3200" dirty="0" smtClean="0">
                <a:latin typeface="Monotype Corsiva" pitchFamily="66" charset="0"/>
              </a:rPr>
              <a:t>	Its capable of storing data across thousands of commodity servers to achieve high bandwidth between nodes			</a:t>
            </a:r>
            <a:endParaRPr lang="en-US" sz="2900" dirty="0" smtClean="0">
              <a:latin typeface="Monotype Corsiva" pitchFamily="66" charset="0"/>
            </a:endParaRPr>
          </a:p>
          <a:p>
            <a:pPr lvl="2" algn="l">
              <a:buClr>
                <a:schemeClr val="tx1"/>
              </a:buClr>
            </a:pPr>
            <a:r>
              <a:rPr lang="en-US" sz="3200" dirty="0" smtClean="0">
                <a:latin typeface="Monotype Corsiva" pitchFamily="66" charset="0"/>
              </a:rPr>
              <a:t>Map Reduce </a:t>
            </a:r>
          </a:p>
          <a:p>
            <a:pPr lvl="2" algn="l">
              <a:buClr>
                <a:schemeClr val="tx1"/>
              </a:buClr>
            </a:pPr>
            <a:r>
              <a:rPr lang="en-US" sz="3200" dirty="0">
                <a:latin typeface="Monotype Corsiva" pitchFamily="66" charset="0"/>
              </a:rPr>
              <a:t>	</a:t>
            </a:r>
            <a:r>
              <a:rPr lang="en-US" sz="3200" dirty="0" smtClean="0">
                <a:latin typeface="Monotype Corsiva" pitchFamily="66" charset="0"/>
              </a:rPr>
              <a:t>Its provide the programming models used to tackle large distributed data processing (mapping data and reducing it to a result).</a:t>
            </a:r>
          </a:p>
          <a:p>
            <a:pPr lvl="2" algn="l">
              <a:buClr>
                <a:schemeClr val="tx1"/>
              </a:buClr>
            </a:pPr>
            <a:r>
              <a:rPr lang="en-US" sz="3200" dirty="0">
                <a:latin typeface="Monotype Corsiva" pitchFamily="66" charset="0"/>
              </a:rPr>
              <a:t>	</a:t>
            </a:r>
            <a:endParaRPr lang="en-US" sz="3200" dirty="0" smtClean="0">
              <a:latin typeface="Monotype Corsiva" pitchFamily="66" charset="0"/>
            </a:endParaRPr>
          </a:p>
        </p:txBody>
      </p:sp>
    </p:spTree>
    <p:extLst>
      <p:ext uri="{BB962C8B-B14F-4D97-AF65-F5344CB8AC3E}">
        <p14:creationId xmlns:p14="http://schemas.microsoft.com/office/powerpoint/2010/main" val="6777297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04800"/>
            <a:ext cx="8077200" cy="838200"/>
          </a:xfrm>
        </p:spPr>
        <p:txBody>
          <a:bodyPr>
            <a:noAutofit/>
          </a:bodyPr>
          <a:lstStyle/>
          <a:p>
            <a:pPr algn="ctr"/>
            <a:r>
              <a:rPr lang="en-US" sz="2500" dirty="0" smtClean="0">
                <a:solidFill>
                  <a:schemeClr val="tx1"/>
                </a:solidFill>
                <a:effectLst/>
                <a:latin typeface="Monotype Corsiva" pitchFamily="66" charset="0"/>
                <a:cs typeface="Times New Roman" pitchFamily="18" charset="0"/>
              </a:rPr>
              <a:t/>
            </a:r>
            <a:br>
              <a:rPr lang="en-US" sz="2500" dirty="0" smtClean="0">
                <a:solidFill>
                  <a:schemeClr val="tx1"/>
                </a:solidFill>
                <a:effectLst/>
                <a:latin typeface="Monotype Corsiva" pitchFamily="66" charset="0"/>
                <a:cs typeface="Times New Roman" pitchFamily="18" charset="0"/>
              </a:rPr>
            </a:br>
            <a:r>
              <a:rPr lang="en-US" sz="2500" dirty="0">
                <a:solidFill>
                  <a:schemeClr val="tx1"/>
                </a:solidFill>
                <a:effectLst/>
                <a:latin typeface="Monotype Corsiva" pitchFamily="66" charset="0"/>
                <a:cs typeface="Times New Roman" pitchFamily="18" charset="0"/>
              </a:rPr>
              <a:t/>
            </a:r>
            <a:br>
              <a:rPr lang="en-US" sz="2500" dirty="0">
                <a:solidFill>
                  <a:schemeClr val="tx1"/>
                </a:solidFill>
                <a:effectLst/>
                <a:latin typeface="Monotype Corsiva" pitchFamily="66" charset="0"/>
                <a:cs typeface="Times New Roman" pitchFamily="18" charset="0"/>
              </a:rPr>
            </a:br>
            <a:r>
              <a:rPr lang="en-US" sz="6000" dirty="0" smtClean="0">
                <a:solidFill>
                  <a:schemeClr val="tx1"/>
                </a:solidFill>
                <a:effectLst/>
                <a:latin typeface="Monotype Corsiva" pitchFamily="66" charset="0"/>
                <a:cs typeface="Times New Roman" pitchFamily="18" charset="0"/>
              </a:rPr>
              <a:t>Hadoop Eco System	s</a:t>
            </a:r>
            <a:endParaRPr lang="en-US" sz="6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533400" y="1295400"/>
            <a:ext cx="7854696" cy="5438336"/>
          </a:xfrm>
        </p:spPr>
        <p:txBody>
          <a:bodyPr>
            <a:noAutofit/>
          </a:bodyPr>
          <a:lstStyle/>
          <a:p>
            <a:pPr marL="457200" indent="-457200" algn="l">
              <a:buClr>
                <a:schemeClr val="tx1"/>
              </a:buClr>
              <a:buFont typeface="Wingdings" pitchFamily="2" charset="2"/>
              <a:buChar char="Ø"/>
            </a:pPr>
            <a:r>
              <a:rPr lang="en-US" sz="3200" dirty="0" smtClean="0">
                <a:latin typeface="Monotype Corsiva" pitchFamily="66" charset="0"/>
                <a:cs typeface="Times New Roman" pitchFamily="18" charset="0"/>
              </a:rPr>
              <a:t>There are various tools in </a:t>
            </a:r>
            <a:r>
              <a:rPr lang="en-US" sz="3200" dirty="0" err="1" smtClean="0">
                <a:latin typeface="Monotype Corsiva" pitchFamily="66" charset="0"/>
                <a:cs typeface="Times New Roman" pitchFamily="18" charset="0"/>
              </a:rPr>
              <a:t>hadoop</a:t>
            </a:r>
            <a:r>
              <a:rPr lang="en-US" sz="3200" dirty="0" smtClean="0">
                <a:latin typeface="Monotype Corsiva" pitchFamily="66" charset="0"/>
                <a:cs typeface="Times New Roman" pitchFamily="18" charset="0"/>
              </a:rPr>
              <a:t> eco systems</a:t>
            </a:r>
          </a:p>
          <a:p>
            <a:pPr marL="1828800" lvl="3" indent="-457200" algn="l">
              <a:buClr>
                <a:schemeClr val="tx1"/>
              </a:buClr>
              <a:buFont typeface="Wingdings" pitchFamily="2" charset="2"/>
              <a:buChar char="Ø"/>
            </a:pPr>
            <a:r>
              <a:rPr lang="en-US" sz="3200" dirty="0" smtClean="0">
                <a:latin typeface="Monotype Corsiva" pitchFamily="66" charset="0"/>
                <a:cs typeface="Times New Roman" pitchFamily="18" charset="0"/>
              </a:rPr>
              <a:t>Pig</a:t>
            </a:r>
          </a:p>
          <a:p>
            <a:pPr marL="1828800" lvl="3" indent="-457200" algn="l">
              <a:buClr>
                <a:schemeClr val="tx1"/>
              </a:buClr>
              <a:buFont typeface="Wingdings" pitchFamily="2" charset="2"/>
              <a:buChar char="Ø"/>
            </a:pPr>
            <a:r>
              <a:rPr lang="en-US" sz="3200" dirty="0" smtClean="0">
                <a:latin typeface="Monotype Corsiva" pitchFamily="66" charset="0"/>
                <a:cs typeface="Times New Roman" pitchFamily="18" charset="0"/>
              </a:rPr>
              <a:t>Hive</a:t>
            </a:r>
          </a:p>
          <a:p>
            <a:pPr marL="1828800" lvl="3" indent="-457200" algn="l">
              <a:buClr>
                <a:schemeClr val="tx1"/>
              </a:buClr>
              <a:buFont typeface="Wingdings" pitchFamily="2" charset="2"/>
              <a:buChar char="Ø"/>
            </a:pPr>
            <a:r>
              <a:rPr lang="en-US" sz="3200" dirty="0" smtClean="0">
                <a:latin typeface="Monotype Corsiva" pitchFamily="66" charset="0"/>
                <a:cs typeface="Times New Roman" pitchFamily="18" charset="0"/>
              </a:rPr>
              <a:t>Sqoop</a:t>
            </a:r>
            <a:endParaRPr lang="en-US" sz="3200" dirty="0">
              <a:latin typeface="Monotype Corsiva" pitchFamily="66" charset="0"/>
              <a:cs typeface="Times New Roman" pitchFamily="18" charset="0"/>
            </a:endParaRPr>
          </a:p>
          <a:p>
            <a:pPr marL="1828800" lvl="3" indent="-457200" algn="l">
              <a:buClr>
                <a:schemeClr val="tx1"/>
              </a:buClr>
              <a:buFont typeface="Wingdings" pitchFamily="2" charset="2"/>
              <a:buChar char="Ø"/>
            </a:pPr>
            <a:r>
              <a:rPr lang="en-US" sz="3200" dirty="0" smtClean="0">
                <a:latin typeface="Monotype Corsiva" pitchFamily="66" charset="0"/>
                <a:cs typeface="Times New Roman" pitchFamily="18" charset="0"/>
              </a:rPr>
              <a:t>Flume</a:t>
            </a:r>
          </a:p>
          <a:p>
            <a:pPr marL="1828800" lvl="3" indent="-457200" algn="l">
              <a:buClr>
                <a:schemeClr val="tx1"/>
              </a:buClr>
              <a:buFont typeface="Wingdings" pitchFamily="2" charset="2"/>
              <a:buChar char="Ø"/>
            </a:pPr>
            <a:r>
              <a:rPr lang="en-US" sz="3200" dirty="0" err="1" smtClean="0">
                <a:latin typeface="Monotype Corsiva" pitchFamily="66" charset="0"/>
                <a:cs typeface="Times New Roman" pitchFamily="18" charset="0"/>
              </a:rPr>
              <a:t>Hbase</a:t>
            </a:r>
            <a:endParaRPr lang="en-US" sz="3200" dirty="0" smtClean="0">
              <a:latin typeface="Monotype Corsiva" pitchFamily="66" charset="0"/>
              <a:cs typeface="Times New Roman" pitchFamily="18" charset="0"/>
            </a:endParaRPr>
          </a:p>
          <a:p>
            <a:pPr marL="1828800" lvl="3" indent="-457200" algn="l">
              <a:buClr>
                <a:schemeClr val="tx1"/>
              </a:buClr>
              <a:buFont typeface="Wingdings" pitchFamily="2" charset="2"/>
              <a:buChar char="Ø"/>
            </a:pPr>
            <a:r>
              <a:rPr lang="en-US" sz="3200" dirty="0" smtClean="0">
                <a:latin typeface="Monotype Corsiva" pitchFamily="66" charset="0"/>
                <a:cs typeface="Times New Roman" pitchFamily="18" charset="0"/>
              </a:rPr>
              <a:t>Zookeeper</a:t>
            </a:r>
          </a:p>
          <a:p>
            <a:pPr marL="1828800" lvl="3" indent="-457200" algn="l">
              <a:buClr>
                <a:schemeClr val="tx1"/>
              </a:buClr>
              <a:buFont typeface="Wingdings" pitchFamily="2" charset="2"/>
              <a:buChar char="Ø"/>
            </a:pPr>
            <a:r>
              <a:rPr lang="en-US" sz="3200" dirty="0" err="1" smtClean="0">
                <a:latin typeface="Monotype Corsiva" pitchFamily="66" charset="0"/>
                <a:cs typeface="Times New Roman" pitchFamily="18" charset="0"/>
              </a:rPr>
              <a:t>Oozie</a:t>
            </a:r>
            <a:endParaRPr lang="en-US" sz="3200" dirty="0" smtClean="0">
              <a:latin typeface="Monotype Corsiva" pitchFamily="66" charset="0"/>
              <a:cs typeface="Times New Roman" pitchFamily="18" charset="0"/>
            </a:endParaRPr>
          </a:p>
        </p:txBody>
      </p:sp>
    </p:spTree>
    <p:extLst>
      <p:ext uri="{BB962C8B-B14F-4D97-AF65-F5344CB8AC3E}">
        <p14:creationId xmlns:p14="http://schemas.microsoft.com/office/powerpoint/2010/main" val="33298207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143000"/>
            <a:ext cx="8686800" cy="838200"/>
          </a:xfrm>
        </p:spPr>
        <p:txBody>
          <a:bodyPr>
            <a:noAutofit/>
          </a:bodyPr>
          <a:lstStyle/>
          <a:p>
            <a:pPr algn="l"/>
            <a:r>
              <a:rPr lang="en-US" sz="2500" dirty="0" smtClean="0">
                <a:solidFill>
                  <a:schemeClr val="tx1"/>
                </a:solidFill>
                <a:effectLst/>
                <a:latin typeface="Monotype Corsiva" pitchFamily="66" charset="0"/>
                <a:cs typeface="Times New Roman" pitchFamily="18" charset="0"/>
              </a:rPr>
              <a:t/>
            </a:r>
            <a:br>
              <a:rPr lang="en-US" sz="2500" dirty="0" smtClean="0">
                <a:solidFill>
                  <a:schemeClr val="tx1"/>
                </a:solidFill>
                <a:effectLst/>
                <a:latin typeface="Monotype Corsiva" pitchFamily="66" charset="0"/>
                <a:cs typeface="Times New Roman" pitchFamily="18" charset="0"/>
              </a:rPr>
            </a:br>
            <a:r>
              <a:rPr lang="en-US" sz="2500" dirty="0" smtClean="0">
                <a:solidFill>
                  <a:schemeClr val="tx1"/>
                </a:solidFill>
                <a:effectLst/>
                <a:latin typeface="Monotype Corsiva" pitchFamily="66" charset="0"/>
                <a:cs typeface="Times New Roman" pitchFamily="18" charset="0"/>
              </a:rPr>
              <a:t/>
            </a:r>
            <a:br>
              <a:rPr lang="en-US" sz="2500" dirty="0" smtClean="0">
                <a:solidFill>
                  <a:schemeClr val="tx1"/>
                </a:solidFill>
                <a:effectLst/>
                <a:latin typeface="Monotype Corsiva" pitchFamily="66" charset="0"/>
                <a:cs typeface="Times New Roman" pitchFamily="18" charset="0"/>
              </a:rPr>
            </a:br>
            <a:r>
              <a:rPr lang="en-US" sz="2500" dirty="0" smtClean="0">
                <a:solidFill>
                  <a:schemeClr val="tx1"/>
                </a:solidFill>
                <a:effectLst/>
                <a:latin typeface="Monotype Corsiva" pitchFamily="66" charset="0"/>
                <a:cs typeface="Times New Roman" pitchFamily="18" charset="0"/>
              </a:rPr>
              <a:t/>
            </a:r>
            <a:br>
              <a:rPr lang="en-US" sz="2500" dirty="0" smtClean="0">
                <a:solidFill>
                  <a:schemeClr val="tx1"/>
                </a:solidFill>
                <a:effectLst/>
                <a:latin typeface="Monotype Corsiva" pitchFamily="66" charset="0"/>
                <a:cs typeface="Times New Roman" pitchFamily="18" charset="0"/>
              </a:rPr>
            </a:br>
            <a:r>
              <a:rPr lang="en-US" sz="2500" dirty="0" smtClean="0">
                <a:solidFill>
                  <a:schemeClr val="tx1"/>
                </a:solidFill>
                <a:effectLst/>
                <a:latin typeface="Monotype Corsiva" pitchFamily="66" charset="0"/>
                <a:cs typeface="Times New Roman" pitchFamily="18" charset="0"/>
              </a:rPr>
              <a:t/>
            </a:r>
            <a:br>
              <a:rPr lang="en-US" sz="2500" dirty="0" smtClean="0">
                <a:solidFill>
                  <a:schemeClr val="tx1"/>
                </a:solidFill>
                <a:effectLst/>
                <a:latin typeface="Monotype Corsiva" pitchFamily="66" charset="0"/>
                <a:cs typeface="Times New Roman" pitchFamily="18" charset="0"/>
              </a:rPr>
            </a:br>
            <a:r>
              <a:rPr lang="en-US" sz="2500" dirty="0" smtClean="0">
                <a:solidFill>
                  <a:schemeClr val="tx1"/>
                </a:solidFill>
                <a:effectLst/>
                <a:latin typeface="Monotype Corsiva" pitchFamily="66" charset="0"/>
                <a:cs typeface="Times New Roman" pitchFamily="18" charset="0"/>
              </a:rPr>
              <a:t/>
            </a:r>
            <a:br>
              <a:rPr lang="en-US" sz="2500" dirty="0" smtClean="0">
                <a:solidFill>
                  <a:schemeClr val="tx1"/>
                </a:solidFill>
                <a:effectLst/>
                <a:latin typeface="Monotype Corsiva" pitchFamily="66" charset="0"/>
                <a:cs typeface="Times New Roman" pitchFamily="18" charset="0"/>
              </a:rPr>
            </a:br>
            <a:r>
              <a:rPr lang="en-US" sz="6000" dirty="0" smtClean="0">
                <a:solidFill>
                  <a:schemeClr val="tx1"/>
                </a:solidFill>
                <a:effectLst/>
                <a:latin typeface="Monotype Corsiva" pitchFamily="66" charset="0"/>
                <a:cs typeface="Times New Roman" pitchFamily="18" charset="0"/>
              </a:rPr>
              <a:t>Technology used</a:t>
            </a:r>
            <a:endParaRPr lang="en-US" sz="6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533400" y="1295400"/>
            <a:ext cx="7854696" cy="5438336"/>
          </a:xfrm>
        </p:spPr>
        <p:txBody>
          <a:bodyPr>
            <a:noAutofit/>
          </a:bodyPr>
          <a:lstStyle/>
          <a:p>
            <a:pPr marL="1828800" lvl="3" indent="-457200" algn="l">
              <a:buClr>
                <a:schemeClr val="tx1"/>
              </a:buClr>
              <a:buFont typeface="Wingdings" pitchFamily="2" charset="2"/>
              <a:buChar char="Ø"/>
            </a:pPr>
            <a:endParaRPr lang="en-US" sz="3200" dirty="0" smtClean="0">
              <a:latin typeface="Monotype Corsiva" pitchFamily="66" charset="0"/>
              <a:cs typeface="Times New Roman" pitchFamily="18" charset="0"/>
            </a:endParaRPr>
          </a:p>
          <a:p>
            <a:pPr marL="1828800" lvl="3" indent="-457200" algn="l">
              <a:buClr>
                <a:schemeClr val="tx1"/>
              </a:buClr>
              <a:buFont typeface="Wingdings" pitchFamily="2" charset="2"/>
              <a:buChar char="Ø"/>
            </a:pPr>
            <a:endParaRPr lang="en-US" sz="3200" dirty="0">
              <a:latin typeface="Monotype Corsiva" pitchFamily="66" charset="0"/>
              <a:cs typeface="Times New Roman" pitchFamily="18" charset="0"/>
            </a:endParaRPr>
          </a:p>
          <a:p>
            <a:pPr marL="1828800" lvl="3" indent="-457200" algn="l">
              <a:buClr>
                <a:schemeClr val="tx1"/>
              </a:buClr>
              <a:buFont typeface="Wingdings" pitchFamily="2" charset="2"/>
              <a:buChar char="Ø"/>
            </a:pPr>
            <a:r>
              <a:rPr lang="en-US" sz="3200" dirty="0" smtClean="0">
                <a:latin typeface="Monotype Corsiva" pitchFamily="66" charset="0"/>
                <a:cs typeface="Times New Roman" pitchFamily="18" charset="0"/>
              </a:rPr>
              <a:t>Map Reduce / Advance Map Reduce</a:t>
            </a:r>
          </a:p>
          <a:p>
            <a:pPr marL="1828800" lvl="3" indent="-457200" algn="l">
              <a:buClr>
                <a:schemeClr val="tx1"/>
              </a:buClr>
              <a:buFont typeface="Wingdings" pitchFamily="2" charset="2"/>
              <a:buChar char="Ø"/>
            </a:pPr>
            <a:r>
              <a:rPr lang="en-US" sz="3200" dirty="0" smtClean="0">
                <a:latin typeface="Monotype Corsiva" pitchFamily="66" charset="0"/>
                <a:cs typeface="Times New Roman" pitchFamily="18" charset="0"/>
              </a:rPr>
              <a:t>Pig</a:t>
            </a:r>
          </a:p>
          <a:p>
            <a:pPr marL="1828800" lvl="3" indent="-457200" algn="l">
              <a:buClr>
                <a:schemeClr val="tx1"/>
              </a:buClr>
              <a:buFont typeface="Wingdings" pitchFamily="2" charset="2"/>
              <a:buChar char="Ø"/>
            </a:pPr>
            <a:r>
              <a:rPr lang="en-US" sz="3200" dirty="0" smtClean="0">
                <a:latin typeface="Monotype Corsiva" pitchFamily="66" charset="0"/>
                <a:cs typeface="Times New Roman" pitchFamily="18" charset="0"/>
              </a:rPr>
              <a:t>Hive</a:t>
            </a:r>
          </a:p>
          <a:p>
            <a:pPr marL="1828800" lvl="3" indent="-457200" algn="l">
              <a:buClr>
                <a:schemeClr val="tx1"/>
              </a:buClr>
              <a:buFont typeface="Wingdings" pitchFamily="2" charset="2"/>
              <a:buChar char="Ø"/>
            </a:pPr>
            <a:r>
              <a:rPr lang="en-US" sz="3200" dirty="0" smtClean="0">
                <a:latin typeface="Monotype Corsiva" pitchFamily="66" charset="0"/>
                <a:cs typeface="Times New Roman" pitchFamily="18" charset="0"/>
              </a:rPr>
              <a:t>Sqoop</a:t>
            </a:r>
            <a:endParaRPr lang="en-US" sz="3200" dirty="0">
              <a:latin typeface="Monotype Corsiva" pitchFamily="66" charset="0"/>
              <a:cs typeface="Times New Roman" pitchFamily="18" charset="0"/>
            </a:endParaRPr>
          </a:p>
        </p:txBody>
      </p:sp>
    </p:spTree>
    <p:extLst>
      <p:ext uri="{BB962C8B-B14F-4D97-AF65-F5344CB8AC3E}">
        <p14:creationId xmlns:p14="http://schemas.microsoft.com/office/powerpoint/2010/main" val="1219536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609600"/>
            <a:ext cx="8686800" cy="838200"/>
          </a:xfrm>
        </p:spPr>
        <p:txBody>
          <a:bodyPr>
            <a:noAutofit/>
          </a:bodyPr>
          <a:lstStyle/>
          <a:p>
            <a:pPr algn="l"/>
            <a:r>
              <a:rPr lang="en-US" sz="2500" dirty="0">
                <a:solidFill>
                  <a:schemeClr val="tx1"/>
                </a:solidFill>
                <a:effectLst/>
                <a:latin typeface="Monotype Corsiva" pitchFamily="66" charset="0"/>
                <a:cs typeface="Times New Roman" pitchFamily="18" charset="0"/>
              </a:rPr>
              <a:t> </a:t>
            </a:r>
            <a:r>
              <a:rPr lang="en-US" sz="5400" dirty="0" smtClean="0">
                <a:solidFill>
                  <a:schemeClr val="tx1"/>
                </a:solidFill>
                <a:effectLst/>
                <a:latin typeface="Monotype Corsiva" pitchFamily="66" charset="0"/>
                <a:cs typeface="Times New Roman" pitchFamily="18" charset="0"/>
              </a:rPr>
              <a:t>Map Reduce</a:t>
            </a:r>
            <a:endParaRPr lang="en-US" sz="54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533400" y="1648264"/>
            <a:ext cx="7854696" cy="5133536"/>
          </a:xfrm>
        </p:spPr>
        <p:txBody>
          <a:bodyPr>
            <a:noAutofit/>
          </a:bodyPr>
          <a:lstStyle/>
          <a:p>
            <a:pPr marL="1828800" lvl="3" indent="-457200" algn="l">
              <a:buClr>
                <a:schemeClr val="tx1"/>
              </a:buClr>
              <a:buFont typeface="Wingdings" pitchFamily="2" charset="2"/>
              <a:buChar char="Ø"/>
            </a:pPr>
            <a:endParaRPr lang="en-US" sz="3200" dirty="0" smtClean="0">
              <a:latin typeface="Monotype Corsiva" pitchFamily="66" charset="0"/>
              <a:cs typeface="Times New Roman" pitchFamily="18" charset="0"/>
            </a:endParaRPr>
          </a:p>
          <a:p>
            <a:pPr lvl="3" algn="l">
              <a:buClr>
                <a:schemeClr val="tx1"/>
              </a:buClr>
            </a:pPr>
            <a:endParaRPr lang="en-US" sz="3200" dirty="0">
              <a:latin typeface="Monotype Corsiva" pitchFamily="66" charset="0"/>
              <a:cs typeface="Times New Roman" pitchFamily="18" charset="0"/>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9154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21508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066800"/>
            <a:ext cx="8686800" cy="990600"/>
          </a:xfrm>
        </p:spPr>
        <p:txBody>
          <a:bodyPr>
            <a:noAutofit/>
          </a:bodyPr>
          <a:lstStyle/>
          <a:p>
            <a:pPr algn="l"/>
            <a:r>
              <a:rPr lang="en-US" sz="8000" dirty="0" smtClean="0">
                <a:solidFill>
                  <a:schemeClr val="tx1"/>
                </a:solidFill>
                <a:effectLst/>
                <a:latin typeface="Monotype Corsiva" pitchFamily="66" charset="0"/>
                <a:cs typeface="Times New Roman" pitchFamily="18" charset="0"/>
              </a:rPr>
              <a:t>Pig</a:t>
            </a:r>
            <a:endParaRPr lang="en-US" sz="8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228600" y="6553200"/>
            <a:ext cx="8686800" cy="180536"/>
          </a:xfrm>
        </p:spPr>
        <p:txBody>
          <a:bodyPr>
            <a:noAutofit/>
          </a:bodyPr>
          <a:lstStyle/>
          <a:p>
            <a:pPr lvl="3" algn="l">
              <a:buClr>
                <a:schemeClr val="tx1"/>
              </a:buClr>
            </a:pPr>
            <a:r>
              <a:rPr lang="en-US" sz="3200" b="1" dirty="0" smtClean="0">
                <a:latin typeface="Monotype Corsiva" pitchFamily="66" charset="0"/>
                <a:cs typeface="Times New Roman" pitchFamily="18" charset="0"/>
              </a:rPr>
              <a:t>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2057400"/>
            <a:ext cx="7743825"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78498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8686800" cy="990600"/>
          </a:xfrm>
        </p:spPr>
        <p:txBody>
          <a:bodyPr>
            <a:noAutofit/>
          </a:bodyPr>
          <a:lstStyle/>
          <a:p>
            <a:pPr algn="l"/>
            <a:r>
              <a:rPr lang="en-US" sz="8000" dirty="0" smtClean="0">
                <a:solidFill>
                  <a:schemeClr val="tx1"/>
                </a:solidFill>
                <a:effectLst/>
                <a:latin typeface="Monotype Corsiva" pitchFamily="66" charset="0"/>
                <a:cs typeface="Times New Roman" pitchFamily="18" charset="0"/>
              </a:rPr>
              <a:t>Example</a:t>
            </a:r>
            <a:endParaRPr lang="en-US" sz="8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228600" y="6553200"/>
            <a:ext cx="8686800" cy="180536"/>
          </a:xfrm>
        </p:spPr>
        <p:txBody>
          <a:bodyPr>
            <a:noAutofit/>
          </a:bodyPr>
          <a:lstStyle/>
          <a:p>
            <a:pPr lvl="3" algn="l">
              <a:buClr>
                <a:schemeClr val="tx1"/>
              </a:buClr>
            </a:pPr>
            <a:r>
              <a:rPr lang="en-US" sz="3200" b="1" dirty="0" smtClean="0">
                <a:latin typeface="Monotype Corsiva" pitchFamily="66" charset="0"/>
                <a:cs typeface="Times New Roman" pitchFamily="18" charset="0"/>
              </a:rPr>
              <a:t> </a:t>
            </a:r>
          </a:p>
        </p:txBody>
      </p:sp>
      <p:sp>
        <p:nvSpPr>
          <p:cNvPr id="4" name="Rectangle 3"/>
          <p:cNvSpPr/>
          <p:nvPr/>
        </p:nvSpPr>
        <p:spPr>
          <a:xfrm>
            <a:off x="0" y="1143000"/>
            <a:ext cx="9144000" cy="5509200"/>
          </a:xfrm>
          <a:prstGeom prst="rect">
            <a:avLst/>
          </a:prstGeom>
        </p:spPr>
        <p:txBody>
          <a:bodyPr wrap="square">
            <a:spAutoFit/>
          </a:bodyPr>
          <a:lstStyle/>
          <a:p>
            <a:r>
              <a:rPr lang="en-US" sz="3200" dirty="0">
                <a:latin typeface="+mj-lt"/>
              </a:rPr>
              <a:t>step1 = load '/user/</a:t>
            </a:r>
            <a:r>
              <a:rPr lang="en-US" sz="3200" dirty="0" err="1">
                <a:latin typeface="+mj-lt"/>
              </a:rPr>
              <a:t>cloudera</a:t>
            </a:r>
            <a:r>
              <a:rPr lang="en-US" sz="3200" dirty="0">
                <a:latin typeface="+mj-lt"/>
              </a:rPr>
              <a:t>/</a:t>
            </a:r>
            <a:r>
              <a:rPr lang="en-US" sz="3200" dirty="0" err="1">
                <a:latin typeface="+mj-lt"/>
              </a:rPr>
              <a:t>Census_Records.json</a:t>
            </a:r>
            <a:r>
              <a:rPr lang="en-US" sz="3200" dirty="0">
                <a:latin typeface="+mj-lt"/>
              </a:rPr>
              <a:t>' using </a:t>
            </a:r>
            <a:r>
              <a:rPr lang="en-US" sz="3200" dirty="0" err="1">
                <a:latin typeface="+mj-lt"/>
              </a:rPr>
              <a:t>JsonLoader</a:t>
            </a:r>
            <a:r>
              <a:rPr lang="en-US" sz="3200" dirty="0">
                <a:latin typeface="+mj-lt"/>
              </a:rPr>
              <a:t>('Age:int,Education:chararray,Marital:chararray,Gender:chararray,Tax:chararray,Income:float,Parent:chararray,Birth:chararray,Citizen:chararray,Work:chararray');</a:t>
            </a:r>
          </a:p>
          <a:p>
            <a:r>
              <a:rPr lang="en-US" sz="3200" dirty="0">
                <a:latin typeface="+mj-lt"/>
              </a:rPr>
              <a:t>step2 = </a:t>
            </a:r>
            <a:r>
              <a:rPr lang="en-US" sz="3200" dirty="0" err="1">
                <a:latin typeface="+mj-lt"/>
              </a:rPr>
              <a:t>foreach</a:t>
            </a:r>
            <a:r>
              <a:rPr lang="en-US" sz="3200" dirty="0">
                <a:latin typeface="+mj-lt"/>
              </a:rPr>
              <a:t> step1 generate $1 as Edu,$3 as Gen;</a:t>
            </a:r>
          </a:p>
          <a:p>
            <a:r>
              <a:rPr lang="en-US" sz="3200" dirty="0">
                <a:latin typeface="+mj-lt"/>
              </a:rPr>
              <a:t>step3 = group step2 by ($0,$1);</a:t>
            </a:r>
          </a:p>
          <a:p>
            <a:r>
              <a:rPr lang="en-US" sz="3200" dirty="0">
                <a:latin typeface="+mj-lt"/>
              </a:rPr>
              <a:t>step4 = </a:t>
            </a:r>
            <a:r>
              <a:rPr lang="en-US" sz="3200" dirty="0" err="1">
                <a:latin typeface="+mj-lt"/>
              </a:rPr>
              <a:t>foreach</a:t>
            </a:r>
            <a:r>
              <a:rPr lang="en-US" sz="3200" dirty="0">
                <a:latin typeface="+mj-lt"/>
              </a:rPr>
              <a:t> step3 generate </a:t>
            </a:r>
            <a:r>
              <a:rPr lang="en-US" sz="3200" dirty="0" err="1">
                <a:latin typeface="+mj-lt"/>
              </a:rPr>
              <a:t>group,COUNT</a:t>
            </a:r>
            <a:r>
              <a:rPr lang="en-US" sz="3200" dirty="0">
                <a:latin typeface="+mj-lt"/>
              </a:rPr>
              <a:t>(step2.Gen);</a:t>
            </a:r>
          </a:p>
          <a:p>
            <a:r>
              <a:rPr lang="en-US" sz="3200" dirty="0">
                <a:latin typeface="+mj-lt"/>
              </a:rPr>
              <a:t>dump step4;</a:t>
            </a:r>
          </a:p>
        </p:txBody>
      </p:sp>
    </p:spTree>
    <p:extLst>
      <p:ext uri="{BB962C8B-B14F-4D97-AF65-F5344CB8AC3E}">
        <p14:creationId xmlns:p14="http://schemas.microsoft.com/office/powerpoint/2010/main" val="301558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323850" y="2276475"/>
            <a:ext cx="756126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ahoma" pitchFamily="34" charset="0"/>
                <a:ea typeface="华文中宋" pitchFamily="2" charset="-122"/>
                <a:sym typeface="Wingdings" pitchFamily="2" charset="2"/>
              </a:defRPr>
            </a:lvl1pPr>
            <a:lvl2pPr marL="742950" indent="-285750" eaLnBrk="0" hangingPunct="0">
              <a:defRPr b="1">
                <a:solidFill>
                  <a:schemeClr val="tx1"/>
                </a:solidFill>
                <a:latin typeface="Tahoma" pitchFamily="34" charset="0"/>
                <a:ea typeface="华文中宋" pitchFamily="2" charset="-122"/>
                <a:sym typeface="Wingdings" pitchFamily="2" charset="2"/>
              </a:defRPr>
            </a:lvl2pPr>
            <a:lvl3pPr marL="1143000" indent="-228600" eaLnBrk="0" hangingPunct="0">
              <a:defRPr b="1">
                <a:solidFill>
                  <a:schemeClr val="tx1"/>
                </a:solidFill>
                <a:latin typeface="Tahoma" pitchFamily="34" charset="0"/>
                <a:ea typeface="华文中宋" pitchFamily="2" charset="-122"/>
                <a:sym typeface="Wingdings" pitchFamily="2" charset="2"/>
              </a:defRPr>
            </a:lvl3pPr>
            <a:lvl4pPr marL="1600200" indent="-228600" eaLnBrk="0" hangingPunct="0">
              <a:defRPr b="1">
                <a:solidFill>
                  <a:schemeClr val="tx1"/>
                </a:solidFill>
                <a:latin typeface="Tahoma" pitchFamily="34" charset="0"/>
                <a:ea typeface="华文中宋" pitchFamily="2" charset="-122"/>
                <a:sym typeface="Wingdings" pitchFamily="2" charset="2"/>
              </a:defRPr>
            </a:lvl4pPr>
            <a:lvl5pPr marL="2057400" indent="-228600" eaLnBrk="0" hangingPunct="0">
              <a:defRPr b="1">
                <a:solidFill>
                  <a:schemeClr val="tx1"/>
                </a:solidFill>
                <a:latin typeface="Tahoma" pitchFamily="34" charset="0"/>
                <a:ea typeface="华文中宋" pitchFamily="2" charset="-122"/>
                <a:sym typeface="Wingdings" pitchFamily="2" charset="2"/>
              </a:defRPr>
            </a:lvl5pPr>
            <a:lvl6pPr marL="2514600" indent="-228600"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6pPr>
            <a:lvl7pPr marL="2971800" indent="-228600"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7pPr>
            <a:lvl8pPr marL="3429000" indent="-228600"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8pPr>
            <a:lvl9pPr marL="3886200" indent="-228600"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9pPr>
          </a:lstStyle>
          <a:p>
            <a:pPr eaLnBrk="1" hangingPunct="1">
              <a:spcBef>
                <a:spcPct val="50000"/>
              </a:spcBef>
            </a:pPr>
            <a:r>
              <a:rPr lang="en-US" altLang="zh-CN" sz="3200" dirty="0">
                <a:latin typeface="+mn-lt"/>
                <a:ea typeface="宋体" pitchFamily="2" charset="-122"/>
              </a:rPr>
              <a:t>1965</a:t>
            </a:r>
            <a:r>
              <a:rPr lang="zh-CN" altLang="en-US" sz="3200" dirty="0">
                <a:latin typeface="+mn-lt"/>
                <a:ea typeface="宋体" pitchFamily="2" charset="-122"/>
              </a:rPr>
              <a:t>  </a:t>
            </a:r>
            <a:r>
              <a:rPr lang="en-US" altLang="zh-CN" sz="3200" dirty="0">
                <a:latin typeface="+mn-lt"/>
                <a:ea typeface="宋体" pitchFamily="2" charset="-122"/>
              </a:rPr>
              <a:t>Main Frame</a:t>
            </a:r>
            <a:endParaRPr lang="zh-CN" altLang="en-US" sz="3200" dirty="0">
              <a:latin typeface="+mn-lt"/>
              <a:ea typeface="宋体" pitchFamily="2" charset="-122"/>
            </a:endParaRPr>
          </a:p>
          <a:p>
            <a:pPr eaLnBrk="1" hangingPunct="1">
              <a:spcBef>
                <a:spcPct val="50000"/>
              </a:spcBef>
            </a:pPr>
            <a:r>
              <a:rPr lang="en-US" altLang="zh-CN" sz="3200" dirty="0">
                <a:latin typeface="+mn-lt"/>
                <a:ea typeface="宋体" pitchFamily="2" charset="-122"/>
              </a:rPr>
              <a:t>1980  PC</a:t>
            </a:r>
            <a:endParaRPr lang="zh-CN" altLang="en-US" sz="3200" dirty="0">
              <a:latin typeface="+mn-lt"/>
              <a:ea typeface="宋体" pitchFamily="2" charset="-122"/>
            </a:endParaRPr>
          </a:p>
          <a:p>
            <a:pPr eaLnBrk="1" hangingPunct="1">
              <a:spcBef>
                <a:spcPct val="50000"/>
              </a:spcBef>
            </a:pPr>
            <a:r>
              <a:rPr lang="en-US" altLang="zh-CN" sz="3200" dirty="0">
                <a:latin typeface="+mn-lt"/>
                <a:ea typeface="宋体" pitchFamily="2" charset="-122"/>
              </a:rPr>
              <a:t>1995  Internet</a:t>
            </a:r>
            <a:endParaRPr lang="zh-CN" altLang="en-US" sz="3200" dirty="0">
              <a:latin typeface="+mn-lt"/>
              <a:ea typeface="宋体" pitchFamily="2" charset="-122"/>
            </a:endParaRPr>
          </a:p>
          <a:p>
            <a:pPr marL="514350" indent="-514350" eaLnBrk="1" hangingPunct="1">
              <a:spcBef>
                <a:spcPct val="50000"/>
              </a:spcBef>
              <a:buAutoNum type="arabicPlain" startAt="2010"/>
            </a:pPr>
            <a:r>
              <a:rPr lang="en-US" altLang="zh-CN" sz="3200" dirty="0" smtClean="0">
                <a:solidFill>
                  <a:srgbClr val="FF0000"/>
                </a:solidFill>
                <a:latin typeface="+mn-lt"/>
                <a:ea typeface="宋体" pitchFamily="2" charset="-122"/>
              </a:rPr>
              <a:t> Cloud</a:t>
            </a:r>
          </a:p>
          <a:p>
            <a:pPr eaLnBrk="1" hangingPunct="1">
              <a:spcBef>
                <a:spcPct val="50000"/>
              </a:spcBef>
            </a:pPr>
            <a:r>
              <a:rPr lang="en-US" altLang="zh-CN" sz="3200" dirty="0" smtClean="0">
                <a:solidFill>
                  <a:srgbClr val="FF0000"/>
                </a:solidFill>
                <a:latin typeface="+mn-lt"/>
                <a:ea typeface="宋体" pitchFamily="2" charset="-122"/>
              </a:rPr>
              <a:t>2025 ?</a:t>
            </a:r>
            <a:endParaRPr lang="en-US" altLang="zh-CN" sz="3200" dirty="0">
              <a:solidFill>
                <a:srgbClr val="FF0000"/>
              </a:solidFill>
              <a:latin typeface="+mn-lt"/>
              <a:ea typeface="宋体" pitchFamily="2" charset="-122"/>
            </a:endParaRPr>
          </a:p>
        </p:txBody>
      </p:sp>
      <p:sp>
        <p:nvSpPr>
          <p:cNvPr id="18436" name="AutoShape 4"/>
          <p:cNvSpPr>
            <a:spLocks noChangeArrowheads="1"/>
          </p:cNvSpPr>
          <p:nvPr/>
        </p:nvSpPr>
        <p:spPr bwMode="auto">
          <a:xfrm>
            <a:off x="3769521" y="2001611"/>
            <a:ext cx="505617" cy="4321175"/>
          </a:xfrm>
          <a:prstGeom prst="downArrow">
            <a:avLst>
              <a:gd name="adj1" fmla="val 50000"/>
              <a:gd name="adj2" fmla="val 113848"/>
            </a:avLst>
          </a:prstGeom>
          <a:solidFill>
            <a:schemeClr val="accent1"/>
          </a:solidFill>
          <a:ln w="9525">
            <a:solidFill>
              <a:schemeClr val="tx1"/>
            </a:solidFill>
            <a:miter lim="800000"/>
            <a:headEnd/>
            <a:tailEnd/>
          </a:ln>
          <a:effectLst/>
          <a:scene3d>
            <a:camera prst="orthographicFront"/>
            <a:lightRig rig="threePt" dir="t"/>
          </a:scene3d>
          <a:sp3d>
            <a:bevelT/>
          </a:sp3d>
        </p:spPr>
        <p:txBody>
          <a:bodyPr vert="eaVert" wrap="none" anchor="ctr"/>
          <a:lstStyle/>
          <a:p>
            <a:pPr algn="ctr"/>
            <a:endParaRPr lang="zh-CN" altLang="en-US">
              <a:solidFill>
                <a:srgbClr val="FF0000"/>
              </a:solidFill>
              <a:ea typeface="宋体" pitchFamily="2" charset="-122"/>
            </a:endParaRPr>
          </a:p>
        </p:txBody>
      </p:sp>
      <p:pic>
        <p:nvPicPr>
          <p:cNvPr id="18437" name="Picture 5" descr="t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5138" y="381000"/>
            <a:ext cx="4868862"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6"/>
          <p:cNvSpPr txBox="1">
            <a:spLocks noChangeArrowheads="1"/>
          </p:cNvSpPr>
          <p:nvPr/>
        </p:nvSpPr>
        <p:spPr bwMode="auto">
          <a:xfrm>
            <a:off x="388142" y="1066800"/>
            <a:ext cx="3744913" cy="523220"/>
          </a:xfrm>
          <a:prstGeom prst="rect">
            <a:avLst/>
          </a:prstGeom>
          <a:ln/>
          <a:extLst/>
        </p:spPr>
        <p:style>
          <a:lnRef idx="1">
            <a:schemeClr val="accent3"/>
          </a:lnRef>
          <a:fillRef idx="3">
            <a:schemeClr val="accent3"/>
          </a:fillRef>
          <a:effectRef idx="2">
            <a:schemeClr val="accent3"/>
          </a:effectRef>
          <a:fontRef idx="minor">
            <a:schemeClr val="lt1"/>
          </a:fontRef>
        </p:style>
        <p:txBody>
          <a:bodyPr>
            <a:spAutoFit/>
          </a:bodyPr>
          <a:lstStyle>
            <a:lvl1pPr eaLnBrk="0" hangingPunct="0">
              <a:defRPr b="1">
                <a:solidFill>
                  <a:schemeClr val="tx1"/>
                </a:solidFill>
                <a:latin typeface="Tahoma" pitchFamily="34" charset="0"/>
                <a:ea typeface="华文中宋" pitchFamily="2" charset="-122"/>
                <a:sym typeface="Wingdings" pitchFamily="2" charset="2"/>
              </a:defRPr>
            </a:lvl1pPr>
            <a:lvl2pPr marL="742950" indent="-285750" eaLnBrk="0" hangingPunct="0">
              <a:defRPr b="1">
                <a:solidFill>
                  <a:schemeClr val="tx1"/>
                </a:solidFill>
                <a:latin typeface="Tahoma" pitchFamily="34" charset="0"/>
                <a:ea typeface="华文中宋" pitchFamily="2" charset="-122"/>
                <a:sym typeface="Wingdings" pitchFamily="2" charset="2"/>
              </a:defRPr>
            </a:lvl2pPr>
            <a:lvl3pPr marL="1143000" indent="-228600" eaLnBrk="0" hangingPunct="0">
              <a:defRPr b="1">
                <a:solidFill>
                  <a:schemeClr val="tx1"/>
                </a:solidFill>
                <a:latin typeface="Tahoma" pitchFamily="34" charset="0"/>
                <a:ea typeface="华文中宋" pitchFamily="2" charset="-122"/>
                <a:sym typeface="Wingdings" pitchFamily="2" charset="2"/>
              </a:defRPr>
            </a:lvl3pPr>
            <a:lvl4pPr marL="1600200" indent="-228600" eaLnBrk="0" hangingPunct="0">
              <a:defRPr b="1">
                <a:solidFill>
                  <a:schemeClr val="tx1"/>
                </a:solidFill>
                <a:latin typeface="Tahoma" pitchFamily="34" charset="0"/>
                <a:ea typeface="华文中宋" pitchFamily="2" charset="-122"/>
                <a:sym typeface="Wingdings" pitchFamily="2" charset="2"/>
              </a:defRPr>
            </a:lvl4pPr>
            <a:lvl5pPr marL="2057400" indent="-228600" eaLnBrk="0" hangingPunct="0">
              <a:defRPr b="1">
                <a:solidFill>
                  <a:schemeClr val="tx1"/>
                </a:solidFill>
                <a:latin typeface="Tahoma" pitchFamily="34" charset="0"/>
                <a:ea typeface="华文中宋" pitchFamily="2" charset="-122"/>
                <a:sym typeface="Wingdings" pitchFamily="2" charset="2"/>
              </a:defRPr>
            </a:lvl5pPr>
            <a:lvl6pPr marL="2514600" indent="-228600"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6pPr>
            <a:lvl7pPr marL="2971800" indent="-228600"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7pPr>
            <a:lvl8pPr marL="3429000" indent="-228600"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8pPr>
            <a:lvl9pPr marL="3886200" indent="-228600" eaLnBrk="0" fontAlgn="base" hangingPunct="0">
              <a:lnSpc>
                <a:spcPct val="150000"/>
              </a:lnSpc>
              <a:spcBef>
                <a:spcPct val="20000"/>
              </a:spcBef>
              <a:spcAft>
                <a:spcPct val="0"/>
              </a:spcAft>
              <a:buClr>
                <a:srgbClr val="000099"/>
              </a:buClr>
              <a:buSzPct val="70000"/>
              <a:buFont typeface="Wingdings" pitchFamily="2" charset="2"/>
              <a:buChar char="l"/>
              <a:defRPr b="1">
                <a:solidFill>
                  <a:schemeClr val="tx1"/>
                </a:solidFill>
                <a:latin typeface="Tahoma" pitchFamily="34" charset="0"/>
                <a:ea typeface="华文中宋" pitchFamily="2" charset="-122"/>
                <a:sym typeface="Wingdings" pitchFamily="2" charset="2"/>
              </a:defRPr>
            </a:lvl9pPr>
          </a:lstStyle>
          <a:p>
            <a:pPr eaLnBrk="1" hangingPunct="1">
              <a:spcBef>
                <a:spcPct val="50000"/>
              </a:spcBef>
            </a:pPr>
            <a:r>
              <a:rPr lang="zh-CN" altLang="en-US" dirty="0">
                <a:latin typeface="+mj-lt"/>
                <a:ea typeface="宋体" pitchFamily="2" charset="-122"/>
              </a:rPr>
              <a:t> </a:t>
            </a:r>
            <a:r>
              <a:rPr lang="en-US" altLang="zh-CN" sz="2800" dirty="0">
                <a:latin typeface="+mj-lt"/>
                <a:ea typeface="宋体" pitchFamily="2" charset="-122"/>
              </a:rPr>
              <a:t>15-Year Law</a:t>
            </a:r>
            <a:endParaRPr lang="zh-CN" altLang="en-US" sz="2800" dirty="0">
              <a:latin typeface="+mj-lt"/>
              <a:ea typeface="宋体" pitchFamily="2" charset="-122"/>
            </a:endParaRPr>
          </a:p>
        </p:txBody>
      </p:sp>
    </p:spTree>
    <p:extLst>
      <p:ext uri="{BB962C8B-B14F-4D97-AF65-F5344CB8AC3E}">
        <p14:creationId xmlns:p14="http://schemas.microsoft.com/office/powerpoint/2010/main" val="1152678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914400"/>
            <a:ext cx="8686800" cy="1066800"/>
          </a:xfrm>
        </p:spPr>
        <p:txBody>
          <a:bodyPr>
            <a:noAutofit/>
          </a:bodyPr>
          <a:lstStyle/>
          <a:p>
            <a:pPr algn="l"/>
            <a:r>
              <a:rPr lang="en-US" sz="6000" dirty="0" smtClean="0">
                <a:solidFill>
                  <a:schemeClr val="tx1"/>
                </a:solidFill>
                <a:effectLst/>
                <a:latin typeface="Monotype Corsiva" pitchFamily="66" charset="0"/>
                <a:cs typeface="Times New Roman" pitchFamily="18" charset="0"/>
              </a:rPr>
              <a:t>Hive</a:t>
            </a:r>
            <a:endParaRPr lang="en-US" sz="8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228600" y="2286000"/>
            <a:ext cx="8686800" cy="4447736"/>
          </a:xfrm>
        </p:spPr>
        <p:txBody>
          <a:bodyPr>
            <a:noAutofit/>
          </a:bodyPr>
          <a:lstStyle/>
          <a:p>
            <a:pPr lvl="3" algn="l">
              <a:buClr>
                <a:schemeClr val="tx1"/>
              </a:buClr>
            </a:pPr>
            <a:r>
              <a:rPr lang="en-US" sz="3200" b="1" dirty="0">
                <a:latin typeface="Monotype Corsiva" pitchFamily="66" charset="0"/>
                <a:cs typeface="Times New Roman" pitchFamily="18" charset="0"/>
              </a:rPr>
              <a:t> Hive gives an SQL-like interface to query data stored in various databases and file systems that integrate with Hadoop. The traditional SQL queries must be implemented in the Map Reduce Java API to execute SQL applications and queries over a distributed data.</a:t>
            </a:r>
            <a:endParaRPr lang="en-US" sz="3200" b="1" dirty="0" smtClean="0">
              <a:latin typeface="Monotype Corsiva" pitchFamily="66" charset="0"/>
              <a:cs typeface="Times New Roman" pitchFamily="18" charset="0"/>
            </a:endParaRPr>
          </a:p>
        </p:txBody>
      </p:sp>
    </p:spTree>
    <p:extLst>
      <p:ext uri="{BB962C8B-B14F-4D97-AF65-F5344CB8AC3E}">
        <p14:creationId xmlns:p14="http://schemas.microsoft.com/office/powerpoint/2010/main" val="663862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914400"/>
            <a:ext cx="8686800" cy="1066800"/>
          </a:xfrm>
        </p:spPr>
        <p:txBody>
          <a:bodyPr>
            <a:noAutofit/>
          </a:bodyPr>
          <a:lstStyle/>
          <a:p>
            <a:pPr algn="l"/>
            <a:r>
              <a:rPr lang="en-US" sz="6000" dirty="0" smtClean="0">
                <a:solidFill>
                  <a:schemeClr val="tx1"/>
                </a:solidFill>
                <a:effectLst/>
                <a:latin typeface="Monotype Corsiva" pitchFamily="66" charset="0"/>
                <a:cs typeface="Times New Roman" pitchFamily="18" charset="0"/>
              </a:rPr>
              <a:t>Example</a:t>
            </a:r>
            <a:endParaRPr lang="en-US" sz="8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228600" y="2286000"/>
            <a:ext cx="8686800" cy="4447736"/>
          </a:xfrm>
        </p:spPr>
        <p:txBody>
          <a:bodyPr>
            <a:noAutofit/>
          </a:bodyPr>
          <a:lstStyle/>
          <a:p>
            <a:pPr algn="l"/>
            <a:r>
              <a:rPr lang="en-US" sz="4000" dirty="0">
                <a:latin typeface="+mj-lt"/>
              </a:rPr>
              <a:t>set year = 2016;</a:t>
            </a:r>
          </a:p>
          <a:p>
            <a:pPr algn="l"/>
            <a:r>
              <a:rPr lang="en-US" sz="4000" dirty="0">
                <a:latin typeface="+mj-lt"/>
              </a:rPr>
              <a:t>select count(*) as voters from census where age+(${</a:t>
            </a:r>
            <a:r>
              <a:rPr lang="en-US" sz="4000" dirty="0" err="1">
                <a:latin typeface="+mj-lt"/>
              </a:rPr>
              <a:t>hiveconf:year</a:t>
            </a:r>
            <a:r>
              <a:rPr lang="en-US" sz="4000" dirty="0">
                <a:latin typeface="+mj-lt"/>
              </a:rPr>
              <a:t>}-YEAR(</a:t>
            </a:r>
            <a:r>
              <a:rPr lang="en-US" sz="4000" dirty="0" err="1">
                <a:latin typeface="+mj-lt"/>
              </a:rPr>
              <a:t>from_unixtime</a:t>
            </a:r>
            <a:r>
              <a:rPr lang="en-US" sz="4000" dirty="0">
                <a:latin typeface="+mj-lt"/>
              </a:rPr>
              <a:t>(</a:t>
            </a:r>
            <a:r>
              <a:rPr lang="en-US" sz="4000" dirty="0" err="1">
                <a:latin typeface="+mj-lt"/>
              </a:rPr>
              <a:t>unix_timestamp</a:t>
            </a:r>
            <a:r>
              <a:rPr lang="en-US" sz="4000" dirty="0">
                <a:latin typeface="+mj-lt"/>
              </a:rPr>
              <a:t>())))&gt;=18;</a:t>
            </a:r>
          </a:p>
          <a:p>
            <a:pPr lvl="3">
              <a:buClr>
                <a:schemeClr val="tx1"/>
              </a:buClr>
            </a:pPr>
            <a:endParaRPr lang="en-US" sz="4400" b="1" dirty="0" smtClean="0">
              <a:latin typeface="+mj-lt"/>
              <a:cs typeface="Times New Roman" pitchFamily="18" charset="0"/>
            </a:endParaRPr>
          </a:p>
        </p:txBody>
      </p:sp>
    </p:spTree>
    <p:extLst>
      <p:ext uri="{BB962C8B-B14F-4D97-AF65-F5344CB8AC3E}">
        <p14:creationId xmlns:p14="http://schemas.microsoft.com/office/powerpoint/2010/main" val="41030080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609600"/>
            <a:ext cx="8686800" cy="1066800"/>
          </a:xfrm>
        </p:spPr>
        <p:txBody>
          <a:bodyPr>
            <a:noAutofit/>
          </a:bodyPr>
          <a:lstStyle/>
          <a:p>
            <a:pPr algn="l"/>
            <a:r>
              <a:rPr lang="en-US" sz="6000" dirty="0" smtClean="0">
                <a:solidFill>
                  <a:schemeClr val="tx1"/>
                </a:solidFill>
                <a:effectLst/>
                <a:latin typeface="Monotype Corsiva" pitchFamily="66" charset="0"/>
                <a:cs typeface="Times New Roman" pitchFamily="18" charset="0"/>
              </a:rPr>
              <a:t>Sqoop</a:t>
            </a:r>
            <a:endParaRPr lang="en-US" sz="8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228600" y="1828800"/>
            <a:ext cx="8686800" cy="4904936"/>
          </a:xfrm>
        </p:spPr>
        <p:txBody>
          <a:bodyPr>
            <a:noAutofit/>
          </a:bodyPr>
          <a:lstStyle/>
          <a:p>
            <a:pPr lvl="3" algn="l">
              <a:buClr>
                <a:schemeClr val="tx1"/>
              </a:buClr>
            </a:pPr>
            <a:r>
              <a:rPr lang="en-US" sz="3200" b="1" dirty="0" smtClean="0">
                <a:latin typeface="Monotype Corsiva" pitchFamily="66" charset="0"/>
                <a:cs typeface="Times New Roman" pitchFamily="18" charset="0"/>
              </a:rPr>
              <a:t>Sqoop (SQL-to-Hadoop) is a database import tool which provides the capability to easily copy tables or entire databases between SQL databases(RDBMS) and Hadoop files in HDFS (Hadoop Distributed File System</a:t>
            </a:r>
            <a:r>
              <a:rPr lang="en-US" sz="3200" b="1" dirty="0">
                <a:latin typeface="Monotype Corsiva" pitchFamily="66" charset="0"/>
                <a:cs typeface="Times New Roman" pitchFamily="18" charset="0"/>
              </a:rPr>
              <a:t>). </a:t>
            </a:r>
            <a:endParaRPr lang="en-US" sz="3200" b="1" dirty="0" smtClean="0">
              <a:latin typeface="Monotype Corsiva" pitchFamily="66" charset="0"/>
              <a:cs typeface="Times New Roman" pitchFamily="18" charset="0"/>
            </a:endParaRPr>
          </a:p>
        </p:txBody>
      </p:sp>
    </p:spTree>
    <p:extLst>
      <p:ext uri="{BB962C8B-B14F-4D97-AF65-F5344CB8AC3E}">
        <p14:creationId xmlns:p14="http://schemas.microsoft.com/office/powerpoint/2010/main" val="3420920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762000"/>
            <a:ext cx="8686800" cy="990600"/>
          </a:xfrm>
        </p:spPr>
        <p:txBody>
          <a:bodyPr>
            <a:noAutofit/>
          </a:bodyPr>
          <a:lstStyle/>
          <a:p>
            <a:pPr algn="l"/>
            <a:r>
              <a:rPr lang="en-US" sz="8000" dirty="0">
                <a:solidFill>
                  <a:schemeClr val="tx1"/>
                </a:solidFill>
                <a:effectLst/>
                <a:latin typeface="Monotype Corsiva" pitchFamily="66" charset="0"/>
                <a:cs typeface="Times New Roman" pitchFamily="18" charset="0"/>
              </a:rPr>
              <a:t> </a:t>
            </a:r>
            <a:r>
              <a:rPr lang="en-US" sz="6600" dirty="0" smtClean="0">
                <a:solidFill>
                  <a:schemeClr val="tx1"/>
                </a:solidFill>
                <a:effectLst/>
                <a:latin typeface="Monotype Corsiva" pitchFamily="66" charset="0"/>
                <a:cs typeface="Times New Roman" pitchFamily="18" charset="0"/>
              </a:rPr>
              <a:t>How its work?</a:t>
            </a:r>
            <a:endParaRPr lang="en-US" sz="66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228600" y="6553200"/>
            <a:ext cx="8686800" cy="180536"/>
          </a:xfrm>
        </p:spPr>
        <p:txBody>
          <a:bodyPr>
            <a:noAutofit/>
          </a:bodyPr>
          <a:lstStyle/>
          <a:p>
            <a:pPr lvl="3" algn="l">
              <a:buClr>
                <a:schemeClr val="tx1"/>
              </a:buClr>
            </a:pPr>
            <a:r>
              <a:rPr lang="en-US" sz="3200" b="1" dirty="0" smtClean="0">
                <a:latin typeface="Monotype Corsiva" pitchFamily="66" charset="0"/>
                <a:cs typeface="Times New Roman" pitchFamily="18" charset="0"/>
              </a:rPr>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8305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220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&amp; Big Data</a:t>
            </a:r>
            <a:endParaRPr lang="en-US" dirty="0"/>
          </a:p>
        </p:txBody>
      </p:sp>
      <p:sp>
        <p:nvSpPr>
          <p:cNvPr id="5" name="Rectangle 4"/>
          <p:cNvSpPr/>
          <p:nvPr/>
        </p:nvSpPr>
        <p:spPr>
          <a:xfrm>
            <a:off x="6493881" y="253164"/>
            <a:ext cx="1236236" cy="646331"/>
          </a:xfrm>
          <a:prstGeom prst="rect">
            <a:avLst/>
          </a:prstGeom>
          <a:noFill/>
        </p:spPr>
        <p:txBody>
          <a:bodyPr wrap="none" lIns="91440" tIns="45720" rIns="91440" bIns="45720">
            <a:spAutoFit/>
          </a:bodyPr>
          <a:lstStyle/>
          <a:p>
            <a:pPr algn="ctr"/>
            <a:r>
              <a:rPr lang="en-US" sz="3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NIIT</a:t>
            </a:r>
            <a:endParaRPr lang="en-US" sz="3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2293227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3509963"/>
          </a:xfrm>
          <a:prstGeom prst="rect">
            <a:avLst/>
          </a:prstGeom>
          <a:gradFill flip="none" rotWithShape="1">
            <a:gsLst>
              <a:gs pos="0">
                <a:srgbClr val="2A5880"/>
              </a:gs>
              <a:gs pos="100000">
                <a:srgbClr val="1C3F5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5083" y="1076435"/>
            <a:ext cx="5159181" cy="1378007"/>
          </a:xfrm>
          <a:prstGeom prst="rect">
            <a:avLst/>
          </a:prstGeom>
        </p:spPr>
      </p:pic>
      <p:sp>
        <p:nvSpPr>
          <p:cNvPr id="8" name="Rectangle 7"/>
          <p:cNvSpPr/>
          <p:nvPr/>
        </p:nvSpPr>
        <p:spPr>
          <a:xfrm>
            <a:off x="0" y="426853"/>
            <a:ext cx="4298848" cy="2677656"/>
          </a:xfrm>
          <a:prstGeom prst="rect">
            <a:avLst/>
          </a:prstGeom>
        </p:spPr>
        <p:txBody>
          <a:bodyPr wrap="square">
            <a:spAutoFit/>
          </a:bodyPr>
          <a:lstStyle/>
          <a:p>
            <a:pPr fontAlgn="base"/>
            <a:r>
              <a:rPr lang="en-US" sz="2800" b="1" dirty="0">
                <a:solidFill>
                  <a:srgbClr val="FFD343"/>
                </a:solidFill>
                <a:latin typeface="Whipsmart" panose="020B0502030203050204" pitchFamily="34" charset="0"/>
              </a:rPr>
              <a:t>Python is </a:t>
            </a:r>
            <a:r>
              <a:rPr lang="en-US" sz="2800" b="1" dirty="0" smtClean="0">
                <a:solidFill>
                  <a:srgbClr val="FFD343"/>
                </a:solidFill>
                <a:latin typeface="Whipsmart" panose="020B0502030203050204" pitchFamily="34" charset="0"/>
              </a:rPr>
              <a:t>powerful </a:t>
            </a:r>
            <a:r>
              <a:rPr lang="en-US" sz="2800" b="1" dirty="0">
                <a:solidFill>
                  <a:srgbClr val="FFD343"/>
                </a:solidFill>
                <a:latin typeface="Whipsmart" panose="020B0502030203050204" pitchFamily="34" charset="0"/>
              </a:rPr>
              <a:t>and </a:t>
            </a:r>
            <a:r>
              <a:rPr lang="en-US" sz="2800" b="1" dirty="0" smtClean="0">
                <a:solidFill>
                  <a:srgbClr val="FFD343"/>
                </a:solidFill>
                <a:latin typeface="Whipsmart" panose="020B0502030203050204" pitchFamily="34" charset="0"/>
              </a:rPr>
              <a:t>fast…;</a:t>
            </a:r>
            <a:r>
              <a:rPr lang="en-US" sz="2800" b="1" dirty="0">
                <a:solidFill>
                  <a:srgbClr val="FFD343"/>
                </a:solidFill>
                <a:latin typeface="Whipsmart" panose="020B0502030203050204" pitchFamily="34" charset="0"/>
              </a:rPr>
              <a:t> </a:t>
            </a:r>
            <a:br>
              <a:rPr lang="en-US" sz="2800" b="1" dirty="0">
                <a:solidFill>
                  <a:srgbClr val="FFD343"/>
                </a:solidFill>
                <a:latin typeface="Whipsmart" panose="020B0502030203050204" pitchFamily="34" charset="0"/>
              </a:rPr>
            </a:br>
            <a:r>
              <a:rPr lang="en-US" sz="2800" b="1" dirty="0">
                <a:solidFill>
                  <a:srgbClr val="FFD343"/>
                </a:solidFill>
                <a:latin typeface="Whipsmart" panose="020B0502030203050204" pitchFamily="34" charset="0"/>
              </a:rPr>
              <a:t>plays well with others; </a:t>
            </a:r>
            <a:br>
              <a:rPr lang="en-US" sz="2800" b="1" dirty="0">
                <a:solidFill>
                  <a:srgbClr val="FFD343"/>
                </a:solidFill>
                <a:latin typeface="Whipsmart" panose="020B0502030203050204" pitchFamily="34" charset="0"/>
              </a:rPr>
            </a:br>
            <a:r>
              <a:rPr lang="en-US" sz="2800" b="1" dirty="0">
                <a:solidFill>
                  <a:srgbClr val="FFD343"/>
                </a:solidFill>
                <a:latin typeface="Whipsmart" panose="020B0502030203050204" pitchFamily="34" charset="0"/>
              </a:rPr>
              <a:t>runs everywhere; </a:t>
            </a:r>
            <a:br>
              <a:rPr lang="en-US" sz="2800" b="1" dirty="0">
                <a:solidFill>
                  <a:srgbClr val="FFD343"/>
                </a:solidFill>
                <a:latin typeface="Whipsmart" panose="020B0502030203050204" pitchFamily="34" charset="0"/>
              </a:rPr>
            </a:br>
            <a:r>
              <a:rPr lang="en-US" sz="2800" b="1" dirty="0">
                <a:solidFill>
                  <a:srgbClr val="FFD343"/>
                </a:solidFill>
                <a:latin typeface="Whipsmart" panose="020B0502030203050204" pitchFamily="34" charset="0"/>
              </a:rPr>
              <a:t>is friendly &amp; easy to learn; </a:t>
            </a:r>
            <a:r>
              <a:rPr lang="en-US" sz="2800" b="1" dirty="0" smtClean="0">
                <a:solidFill>
                  <a:srgbClr val="FFD343"/>
                </a:solidFill>
                <a:latin typeface="Whipsmart" panose="020B0502030203050204" pitchFamily="34" charset="0"/>
              </a:rPr>
              <a:t>and is </a:t>
            </a:r>
            <a:r>
              <a:rPr lang="en-US" sz="2800" b="1" dirty="0">
                <a:solidFill>
                  <a:srgbClr val="FFD343"/>
                </a:solidFill>
                <a:latin typeface="Whipsmart" panose="020B0502030203050204" pitchFamily="34" charset="0"/>
              </a:rPr>
              <a:t>Open.</a:t>
            </a:r>
            <a:endParaRPr lang="en-US" sz="2800" b="1" i="0" dirty="0">
              <a:solidFill>
                <a:srgbClr val="FFD343"/>
              </a:solidFill>
              <a:effectLst/>
              <a:latin typeface="Whipsmart" panose="020B0502030203050204" pitchFamily="34" charset="0"/>
            </a:endParaRPr>
          </a:p>
        </p:txBody>
      </p:sp>
    </p:spTree>
    <p:extLst>
      <p:ext uri="{BB962C8B-B14F-4D97-AF65-F5344CB8AC3E}">
        <p14:creationId xmlns:p14="http://schemas.microsoft.com/office/powerpoint/2010/main" val="14594244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465" y="857250"/>
            <a:ext cx="6561544" cy="4968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33118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233" y="1869623"/>
            <a:ext cx="6325869" cy="3189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632219" y="1113359"/>
            <a:ext cx="4160467" cy="461665"/>
          </a:xfrm>
          <a:prstGeom prst="rect">
            <a:avLst/>
          </a:prstGeom>
        </p:spPr>
        <p:txBody>
          <a:bodyPr wrap="square">
            <a:spAutoFit/>
          </a:bodyPr>
          <a:lstStyle/>
          <a:p>
            <a:r>
              <a:rPr lang="en-US" sz="2400" b="1" dirty="0">
                <a:solidFill>
                  <a:prstClr val="black"/>
                </a:solidFill>
              </a:rPr>
              <a:t>Data Science in Industry</a:t>
            </a:r>
            <a:endParaRPr lang="en-US" sz="2400" dirty="0">
              <a:solidFill>
                <a:prstClr val="black"/>
              </a:solidFill>
            </a:endParaRPr>
          </a:p>
        </p:txBody>
      </p:sp>
    </p:spTree>
    <p:extLst>
      <p:ext uri="{BB962C8B-B14F-4D97-AF65-F5344CB8AC3E}">
        <p14:creationId xmlns:p14="http://schemas.microsoft.com/office/powerpoint/2010/main" val="21301371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4113" y="1320800"/>
            <a:ext cx="6923315" cy="4524315"/>
          </a:xfrm>
          <a:prstGeom prst="rect">
            <a:avLst/>
          </a:prstGeom>
        </p:spPr>
        <p:txBody>
          <a:bodyPr wrap="square">
            <a:spAutoFit/>
          </a:bodyPr>
          <a:lstStyle/>
          <a:p>
            <a:pPr algn="just"/>
            <a:r>
              <a:rPr lang="en-US" sz="3200" dirty="0"/>
              <a:t>Python is very a popular option for big data processing due to its simple usage and wide set of data processing libraries. </a:t>
            </a:r>
            <a:endParaRPr lang="en-US" sz="3200" dirty="0" smtClean="0"/>
          </a:p>
          <a:p>
            <a:pPr algn="just"/>
            <a:endParaRPr lang="en-US" sz="3200" dirty="0" smtClean="0"/>
          </a:p>
          <a:p>
            <a:pPr algn="just"/>
            <a:r>
              <a:rPr lang="en-US" sz="3200" dirty="0" smtClean="0"/>
              <a:t>Making </a:t>
            </a:r>
            <a:r>
              <a:rPr lang="en-US" sz="3200" dirty="0"/>
              <a:t>scalable applications. </a:t>
            </a:r>
            <a:endParaRPr lang="en-US" sz="3200" dirty="0" smtClean="0"/>
          </a:p>
          <a:p>
            <a:pPr algn="just"/>
            <a:endParaRPr lang="en-US" sz="3200" dirty="0" smtClean="0"/>
          </a:p>
          <a:p>
            <a:pPr algn="just"/>
            <a:r>
              <a:rPr lang="en-US" sz="3200" dirty="0" smtClean="0"/>
              <a:t>To </a:t>
            </a:r>
            <a:r>
              <a:rPr lang="en-US" sz="3200" dirty="0"/>
              <a:t>integrate easily with web applications.</a:t>
            </a:r>
          </a:p>
        </p:txBody>
      </p:sp>
      <p:sp>
        <p:nvSpPr>
          <p:cNvPr id="3" name="Rectangle 2"/>
          <p:cNvSpPr/>
          <p:nvPr/>
        </p:nvSpPr>
        <p:spPr>
          <a:xfrm>
            <a:off x="3276600" y="381000"/>
            <a:ext cx="3390672" cy="523220"/>
          </a:xfrm>
          <a:prstGeom prst="rect">
            <a:avLst/>
          </a:prstGeom>
        </p:spPr>
        <p:txBody>
          <a:bodyPr wrap="none">
            <a:spAutoFit/>
          </a:bodyPr>
          <a:lstStyle/>
          <a:p>
            <a:r>
              <a:rPr lang="en-US" sz="2800" dirty="0"/>
              <a:t>PYTHON  &amp; Big Data</a:t>
            </a:r>
          </a:p>
        </p:txBody>
      </p:sp>
    </p:spTree>
    <p:extLst>
      <p:ext uri="{BB962C8B-B14F-4D97-AF65-F5344CB8AC3E}">
        <p14:creationId xmlns:p14="http://schemas.microsoft.com/office/powerpoint/2010/main" val="39914532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0770" y="1990483"/>
            <a:ext cx="6291631" cy="3633302"/>
          </a:xfrm>
          <a:prstGeom prst="rect">
            <a:avLst/>
          </a:prstGeom>
        </p:spPr>
        <p:txBody>
          <a:bodyPr wrap="square">
            <a:spAutoFit/>
          </a:bodyPr>
          <a:lstStyle/>
          <a:p>
            <a:pPr marL="561975">
              <a:defRPr/>
            </a:pPr>
            <a:r>
              <a:rPr lang="en-US" sz="1500" b="1" dirty="0">
                <a:solidFill>
                  <a:prstClr val="black"/>
                </a:solidFill>
                <a:latin typeface="Vrinda" pitchFamily="34" charset="0"/>
                <a:cs typeface="Vrinda" pitchFamily="34" charset="0"/>
                <a:sym typeface="Gill Sans" charset="0"/>
              </a:rPr>
              <a:t> </a:t>
            </a:r>
          </a:p>
          <a:p>
            <a:pPr marL="385763" lvl="1" indent="-297656" defTabSz="685772">
              <a:lnSpc>
                <a:spcPct val="90000"/>
              </a:lnSpc>
              <a:buSzPct val="100000"/>
              <a:buBlip>
                <a:blip r:embed="rId3"/>
              </a:buBlip>
            </a:pPr>
            <a:r>
              <a:rPr lang="en-IN" b="1" dirty="0">
                <a:solidFill>
                  <a:prstClr val="black"/>
                </a:solidFill>
                <a:cs typeface="Vrinda" pitchFamily="34" charset="0"/>
              </a:rPr>
              <a:t>Web Scraping is a technique to retrieve data based on patterns from pages.</a:t>
            </a:r>
          </a:p>
          <a:p>
            <a:pPr marL="385763" lvl="1" indent="-297656" defTabSz="685772">
              <a:lnSpc>
                <a:spcPct val="90000"/>
              </a:lnSpc>
              <a:buSzPct val="100000"/>
              <a:buBlip>
                <a:blip r:embed="rId3"/>
              </a:buBlip>
            </a:pPr>
            <a:endParaRPr lang="en-US" b="1" dirty="0">
              <a:solidFill>
                <a:prstClr val="black"/>
              </a:solidFill>
              <a:cs typeface="Vrinda" pitchFamily="34" charset="0"/>
              <a:sym typeface="Gill Sans" charset="0"/>
            </a:endParaRPr>
          </a:p>
          <a:p>
            <a:pPr marL="385763" lvl="1" indent="-297656" defTabSz="685772">
              <a:lnSpc>
                <a:spcPct val="90000"/>
              </a:lnSpc>
              <a:buSzPct val="100000"/>
              <a:buBlip>
                <a:blip r:embed="rId3"/>
              </a:buBlip>
            </a:pPr>
            <a:r>
              <a:rPr lang="en-US" b="1" dirty="0">
                <a:solidFill>
                  <a:prstClr val="black"/>
                </a:solidFill>
                <a:cs typeface="Vrinda" pitchFamily="34" charset="0"/>
                <a:sym typeface="Gill Sans" charset="0"/>
              </a:rPr>
              <a:t> All type of search engine use the concept of Web Scraping and we also call it Web </a:t>
            </a:r>
            <a:r>
              <a:rPr lang="en-US" b="1" dirty="0" err="1">
                <a:solidFill>
                  <a:prstClr val="black"/>
                </a:solidFill>
                <a:cs typeface="Vrinda" pitchFamily="34" charset="0"/>
                <a:sym typeface="Gill Sans" charset="0"/>
              </a:rPr>
              <a:t>Spidering</a:t>
            </a:r>
            <a:r>
              <a:rPr lang="en-US" b="1" dirty="0">
                <a:solidFill>
                  <a:prstClr val="black"/>
                </a:solidFill>
                <a:cs typeface="Vrinda" pitchFamily="34" charset="0"/>
                <a:sym typeface="Gill Sans" charset="0"/>
              </a:rPr>
              <a:t> or Web Crawling.</a:t>
            </a:r>
          </a:p>
          <a:p>
            <a:pPr marL="385763" lvl="1" indent="-297656" defTabSz="685772">
              <a:lnSpc>
                <a:spcPct val="90000"/>
              </a:lnSpc>
              <a:buSzPct val="100000"/>
              <a:buBlip>
                <a:blip r:embed="rId3"/>
              </a:buBlip>
            </a:pPr>
            <a:endParaRPr lang="en-US" b="1" dirty="0">
              <a:solidFill>
                <a:prstClr val="black"/>
              </a:solidFill>
              <a:cs typeface="Vrinda" pitchFamily="34" charset="0"/>
              <a:sym typeface="Gill Sans" charset="0"/>
            </a:endParaRPr>
          </a:p>
          <a:p>
            <a:pPr marL="385763" lvl="1" indent="-297656" defTabSz="685772">
              <a:lnSpc>
                <a:spcPct val="90000"/>
              </a:lnSpc>
              <a:buSzPct val="100000"/>
              <a:buBlip>
                <a:blip r:embed="rId3"/>
              </a:buBlip>
            </a:pPr>
            <a:r>
              <a:rPr lang="en-US" b="1" dirty="0">
                <a:solidFill>
                  <a:prstClr val="black"/>
                </a:solidFill>
                <a:cs typeface="Vrinda" pitchFamily="34" charset="0"/>
                <a:sym typeface="Gill Sans" charset="0"/>
              </a:rPr>
              <a:t>As per the preceding concept there are different techniques of parsing the HTML Page in Python</a:t>
            </a:r>
            <a:r>
              <a:rPr lang="en-US" sz="1500" b="1" dirty="0">
                <a:solidFill>
                  <a:prstClr val="black"/>
                </a:solidFill>
                <a:cs typeface="Vrinda" pitchFamily="34" charset="0"/>
                <a:sym typeface="Gill Sans" charset="0"/>
              </a:rPr>
              <a:t>.</a:t>
            </a:r>
            <a:endParaRPr lang="en-IN" sz="1500" b="1" dirty="0">
              <a:solidFill>
                <a:prstClr val="black"/>
              </a:solidFill>
              <a:cs typeface="Vrinda" pitchFamily="34" charset="0"/>
            </a:endParaRPr>
          </a:p>
          <a:p>
            <a:pPr marL="561975">
              <a:defRPr/>
            </a:pPr>
            <a:endParaRPr lang="en-US" sz="1500" b="1" dirty="0">
              <a:solidFill>
                <a:prstClr val="black"/>
              </a:solidFill>
              <a:cs typeface="Vrinda" pitchFamily="34" charset="0"/>
              <a:sym typeface="Gill Sans" charset="0"/>
            </a:endParaRPr>
          </a:p>
          <a:p>
            <a:pPr marL="675000" lvl="1" indent="-297656" defTabSz="685772">
              <a:lnSpc>
                <a:spcPct val="90000"/>
              </a:lnSpc>
              <a:buSzPct val="120000"/>
              <a:buBlip>
                <a:blip r:embed="rId4"/>
              </a:buBlip>
            </a:pPr>
            <a:r>
              <a:rPr lang="en-US" sz="1500" b="1" dirty="0">
                <a:solidFill>
                  <a:prstClr val="black"/>
                </a:solidFill>
                <a:cs typeface="Vrinda" pitchFamily="34" charset="0"/>
                <a:sym typeface="Gill Sans" charset="0"/>
              </a:rPr>
              <a:t>Using Regular Expression</a:t>
            </a:r>
          </a:p>
          <a:p>
            <a:pPr marL="675000" lvl="1" indent="-297656" defTabSz="685772">
              <a:lnSpc>
                <a:spcPct val="90000"/>
              </a:lnSpc>
              <a:buSzPct val="120000"/>
              <a:buBlip>
                <a:blip r:embed="rId4"/>
              </a:buBlip>
            </a:pPr>
            <a:endParaRPr lang="en-US" sz="1500" b="1" dirty="0">
              <a:solidFill>
                <a:prstClr val="black"/>
              </a:solidFill>
              <a:cs typeface="Vrinda" pitchFamily="34" charset="0"/>
              <a:sym typeface="Gill Sans" charset="0"/>
            </a:endParaRPr>
          </a:p>
          <a:p>
            <a:pPr marL="675000" lvl="1" indent="-297656" defTabSz="685772">
              <a:lnSpc>
                <a:spcPct val="90000"/>
              </a:lnSpc>
              <a:buSzPct val="120000"/>
              <a:buBlip>
                <a:blip r:embed="rId4"/>
              </a:buBlip>
            </a:pPr>
            <a:r>
              <a:rPr lang="en-US" sz="1500" b="1" dirty="0">
                <a:solidFill>
                  <a:prstClr val="black"/>
                </a:solidFill>
                <a:cs typeface="Vrinda" pitchFamily="34" charset="0"/>
                <a:sym typeface="Gill Sans" charset="0"/>
              </a:rPr>
              <a:t>Using </a:t>
            </a:r>
            <a:r>
              <a:rPr lang="en-US" sz="1500" b="1" dirty="0" err="1">
                <a:solidFill>
                  <a:prstClr val="black"/>
                </a:solidFill>
                <a:cs typeface="Vrinda" pitchFamily="34" charset="0"/>
                <a:sym typeface="Gill Sans" charset="0"/>
              </a:rPr>
              <a:t>BeautifulSoup</a:t>
            </a:r>
            <a:endParaRPr lang="en-US" sz="1500" b="1" dirty="0">
              <a:solidFill>
                <a:prstClr val="black"/>
              </a:solidFill>
              <a:cs typeface="Vrinda" pitchFamily="34" charset="0"/>
              <a:sym typeface="Gill Sans" charset="0"/>
            </a:endParaRPr>
          </a:p>
          <a:p>
            <a:pPr marL="1162050" lvl="1" indent="-257175">
              <a:buFont typeface="Arial" panose="020B0604020202020204" pitchFamily="34" charset="0"/>
              <a:buChar char="•"/>
              <a:defRPr/>
            </a:pPr>
            <a:endParaRPr lang="en-US" sz="1500" b="1" dirty="0">
              <a:solidFill>
                <a:prstClr val="black"/>
              </a:solidFill>
              <a:latin typeface="Vrinda" pitchFamily="34" charset="0"/>
              <a:cs typeface="Vrinda" pitchFamily="34" charset="0"/>
              <a:sym typeface="Gill Sans" charset="0"/>
            </a:endParaRPr>
          </a:p>
          <a:p>
            <a:pPr marL="1162050" lvl="1" indent="-257175">
              <a:buFont typeface="Arial" panose="020B0604020202020204" pitchFamily="34" charset="0"/>
              <a:buChar char="•"/>
              <a:defRPr/>
            </a:pPr>
            <a:endParaRPr lang="en-US" sz="1500" b="1" dirty="0">
              <a:solidFill>
                <a:prstClr val="black"/>
              </a:solidFill>
              <a:latin typeface="Vrinda" pitchFamily="34" charset="0"/>
              <a:cs typeface="Vrinda" pitchFamily="34" charset="0"/>
              <a:sym typeface="Gill Sans" charset="0"/>
            </a:endParaRPr>
          </a:p>
        </p:txBody>
      </p:sp>
      <p:sp>
        <p:nvSpPr>
          <p:cNvPr id="6" name="Title 1"/>
          <p:cNvSpPr>
            <a:spLocks noGrp="1"/>
          </p:cNvSpPr>
          <p:nvPr>
            <p:ph type="title"/>
          </p:nvPr>
        </p:nvSpPr>
        <p:spPr>
          <a:xfrm>
            <a:off x="1548000" y="1262250"/>
            <a:ext cx="4277067" cy="675000"/>
          </a:xfrm>
        </p:spPr>
        <p:txBody>
          <a:bodyPr anchor="t" anchorCtr="0">
            <a:normAutofit/>
          </a:bodyPr>
          <a:lstStyle/>
          <a:p>
            <a:pPr algn="l"/>
            <a:r>
              <a:rPr lang="en-IN" sz="2700" b="1" dirty="0">
                <a:solidFill>
                  <a:srgbClr val="00B0F0"/>
                </a:solidFill>
                <a:latin typeface="Vrinda" pitchFamily="34" charset="0"/>
                <a:cs typeface="Vrinda" pitchFamily="34" charset="0"/>
              </a:rPr>
              <a:t>Web Scraping – Surfing Net</a:t>
            </a:r>
            <a:endParaRPr lang="en-US" sz="2700" b="1" dirty="0">
              <a:solidFill>
                <a:srgbClr val="00B0F0"/>
              </a:solidFill>
              <a:latin typeface="Vrinda" pitchFamily="34" charset="0"/>
              <a:cs typeface="Vrinda" pitchFamily="34" charset="0"/>
            </a:endParaRPr>
          </a:p>
        </p:txBody>
      </p:sp>
    </p:spTree>
    <p:extLst>
      <p:ext uri="{BB962C8B-B14F-4D97-AF65-F5344CB8AC3E}">
        <p14:creationId xmlns:p14="http://schemas.microsoft.com/office/powerpoint/2010/main" val="3183332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1792" y="160098"/>
            <a:ext cx="6858000" cy="1655763"/>
          </a:xfrm>
        </p:spPr>
        <p:txBody>
          <a:bodyPr>
            <a:noAutofit/>
          </a:bodyPr>
          <a:lstStyle/>
          <a:p>
            <a:r>
              <a:rPr lang="en-IN" sz="8000" dirty="0">
                <a:latin typeface="Agency FB" panose="020B0503020202020204" pitchFamily="34" charset="0"/>
              </a:rPr>
              <a:t>Living in Digital Age</a:t>
            </a:r>
            <a:endParaRPr lang="en-US" sz="11500" dirty="0">
              <a:latin typeface="Agency FB" panose="020B0503020202020204" pitchFamily="34" charset="0"/>
            </a:endParaRPr>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257" y="2176531"/>
            <a:ext cx="8566486" cy="433670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4488" y="121644"/>
            <a:ext cx="1154430" cy="472440"/>
          </a:xfrm>
          <a:prstGeom prst="rect">
            <a:avLst/>
          </a:prstGeom>
        </p:spPr>
      </p:pic>
    </p:spTree>
    <p:extLst>
      <p:ext uri="{BB962C8B-B14F-4D97-AF65-F5344CB8AC3E}">
        <p14:creationId xmlns:p14="http://schemas.microsoft.com/office/powerpoint/2010/main" val="3836238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1665090"/>
            <a:ext cx="5472608" cy="4247317"/>
          </a:xfrm>
          <a:prstGeom prst="rect">
            <a:avLst/>
          </a:prstGeom>
        </p:spPr>
        <p:txBody>
          <a:bodyPr wrap="square">
            <a:spAutoFit/>
          </a:bodyPr>
          <a:lstStyle/>
          <a:p>
            <a:pPr marL="514350" lvl="1" indent="-396875" defTabSz="914363">
              <a:lnSpc>
                <a:spcPct val="90000"/>
              </a:lnSpc>
              <a:buSzPct val="100000"/>
              <a:buBlip>
                <a:blip r:embed="rId3"/>
              </a:buBlip>
            </a:pPr>
            <a:endParaRPr lang="en-IN" sz="2000" b="1" dirty="0" smtClean="0">
              <a:solidFill>
                <a:srgbClr val="6600CC"/>
              </a:solidFill>
              <a:cs typeface="Arial" panose="020B0604020202020204" pitchFamily="34" charset="0"/>
            </a:endParaRPr>
          </a:p>
          <a:p>
            <a:pPr marL="514350" lvl="1" indent="-396875" algn="just" defTabSz="914363">
              <a:lnSpc>
                <a:spcPct val="90000"/>
              </a:lnSpc>
              <a:buSzPct val="100000"/>
              <a:buBlip>
                <a:blip r:embed="rId3"/>
              </a:buBlip>
            </a:pPr>
            <a:r>
              <a:rPr lang="en-IN" sz="2400" dirty="0" smtClean="0">
                <a:solidFill>
                  <a:srgbClr val="6600CC"/>
                </a:solidFill>
                <a:cs typeface="Arial" panose="020B0604020202020204" pitchFamily="34" charset="0"/>
              </a:rPr>
              <a:t>Sometimes </a:t>
            </a:r>
            <a:r>
              <a:rPr lang="en-IN" sz="2400" dirty="0">
                <a:solidFill>
                  <a:srgbClr val="6600CC"/>
                </a:solidFill>
                <a:cs typeface="Arial" panose="020B0604020202020204" pitchFamily="34" charset="0"/>
              </a:rPr>
              <a:t>you have to pull down mail data from servers and that might take quite some time and the data might be inconsistent, error filled and need a lot of clean </a:t>
            </a:r>
            <a:r>
              <a:rPr lang="en-IN" sz="2400" dirty="0" smtClean="0">
                <a:solidFill>
                  <a:srgbClr val="6600CC"/>
                </a:solidFill>
                <a:cs typeface="Arial" panose="020B0604020202020204" pitchFamily="34" charset="0"/>
              </a:rPr>
              <a:t>up </a:t>
            </a:r>
            <a:r>
              <a:rPr lang="en-IN" sz="2400" dirty="0">
                <a:solidFill>
                  <a:srgbClr val="6600CC"/>
                </a:solidFill>
                <a:cs typeface="Arial" panose="020B0604020202020204" pitchFamily="34" charset="0"/>
              </a:rPr>
              <a:t>or </a:t>
            </a:r>
            <a:r>
              <a:rPr lang="en-IN" sz="2400" dirty="0" smtClean="0">
                <a:solidFill>
                  <a:srgbClr val="6600CC"/>
                </a:solidFill>
                <a:cs typeface="Arial" panose="020B0604020202020204" pitchFamily="34" charset="0"/>
              </a:rPr>
              <a:t>adjustment.</a:t>
            </a:r>
          </a:p>
          <a:p>
            <a:pPr marL="514350" lvl="1" indent="-396875" algn="just" defTabSz="914363">
              <a:lnSpc>
                <a:spcPct val="90000"/>
              </a:lnSpc>
              <a:buSzPct val="100000"/>
              <a:buBlip>
                <a:blip r:embed="rId3"/>
              </a:buBlip>
            </a:pPr>
            <a:endParaRPr lang="en-IN" sz="2400" dirty="0" smtClean="0">
              <a:solidFill>
                <a:srgbClr val="6600CC"/>
              </a:solidFill>
              <a:cs typeface="Arial" panose="020B0604020202020204" pitchFamily="34" charset="0"/>
            </a:endParaRPr>
          </a:p>
          <a:p>
            <a:pPr marL="514350" lvl="1" indent="-396875" algn="just" defTabSz="914363">
              <a:lnSpc>
                <a:spcPct val="90000"/>
              </a:lnSpc>
              <a:buSzPct val="100000"/>
              <a:buBlip>
                <a:blip r:embed="rId3"/>
              </a:buBlip>
            </a:pPr>
            <a:r>
              <a:rPr lang="en-IN" sz="2400" dirty="0">
                <a:solidFill>
                  <a:srgbClr val="6600CC"/>
                </a:solidFill>
                <a:cs typeface="Arial" panose="020B0604020202020204" pitchFamily="34" charset="0"/>
              </a:rPr>
              <a:t>We work with an application that is the most complex and pull down nearly a gigabyte of data and visualize it</a:t>
            </a:r>
            <a:r>
              <a:rPr lang="en-IN" sz="2400" dirty="0"/>
              <a:t>.</a:t>
            </a:r>
          </a:p>
          <a:p>
            <a:r>
              <a:rPr lang="en-IN" dirty="0"/>
              <a:t/>
            </a:r>
            <a:br>
              <a:rPr lang="en-IN" dirty="0"/>
            </a:br>
            <a:endParaRPr lang="en-IN" dirty="0"/>
          </a:p>
        </p:txBody>
      </p:sp>
      <p:pic>
        <p:nvPicPr>
          <p:cNvPr id="4" name="Picture 3"/>
          <p:cNvPicPr>
            <a:picLocks noChangeAspect="1"/>
          </p:cNvPicPr>
          <p:nvPr/>
        </p:nvPicPr>
        <p:blipFill>
          <a:blip r:embed="rId4"/>
          <a:stretch>
            <a:fillRect/>
          </a:stretch>
        </p:blipFill>
        <p:spPr>
          <a:xfrm>
            <a:off x="6156176" y="2060848"/>
            <a:ext cx="2390892" cy="3744416"/>
          </a:xfrm>
          <a:prstGeom prst="rect">
            <a:avLst/>
          </a:prstGeom>
        </p:spPr>
      </p:pic>
      <p:sp>
        <p:nvSpPr>
          <p:cNvPr id="5" name="Title 1"/>
          <p:cNvSpPr txBox="1">
            <a:spLocks/>
          </p:cNvSpPr>
          <p:nvPr/>
        </p:nvSpPr>
        <p:spPr>
          <a:xfrm>
            <a:off x="540000" y="540000"/>
            <a:ext cx="3960000" cy="900000"/>
          </a:xfrm>
          <a:prstGeom prst="rect">
            <a:avLst/>
          </a:prstGeom>
        </p:spPr>
        <p:txBody>
          <a:bodyPr anchor="t"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800" b="1" dirty="0" smtClean="0">
                <a:solidFill>
                  <a:srgbClr val="FF0000"/>
                </a:solidFill>
                <a:latin typeface="Vrinda" panose="020B0502040204020203" pitchFamily="34" charset="0"/>
                <a:cs typeface="Vrinda" panose="020B0502040204020203" pitchFamily="34" charset="0"/>
              </a:rPr>
              <a:t>Visualizing Mail Data</a:t>
            </a:r>
            <a:endParaRPr lang="en-US" sz="2800" b="1" dirty="0">
              <a:solidFill>
                <a:srgbClr val="FF0000"/>
              </a:solidFill>
              <a:latin typeface="Vrinda" pitchFamily="34" charset="0"/>
              <a:cs typeface="Vrinda" pitchFamily="34" charset="0"/>
            </a:endParaRPr>
          </a:p>
        </p:txBody>
      </p:sp>
    </p:spTree>
    <p:extLst>
      <p:ext uri="{BB962C8B-B14F-4D97-AF65-F5344CB8AC3E}">
        <p14:creationId xmlns:p14="http://schemas.microsoft.com/office/powerpoint/2010/main" val="420230575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360198" y="857251"/>
            <a:ext cx="5915025" cy="994172"/>
          </a:xfrm>
        </p:spPr>
        <p:txBody>
          <a:bodyPr>
            <a:normAutofit/>
          </a:bodyPr>
          <a:lstStyle/>
          <a:p>
            <a:pPr eaLnBrk="1" hangingPunct="1"/>
            <a:r>
              <a:rPr lang="en-US" altLang="en-US" sz="3300" dirty="0"/>
              <a:t>Cloud computing </a:t>
            </a:r>
          </a:p>
        </p:txBody>
      </p:sp>
      <p:pic>
        <p:nvPicPr>
          <p:cNvPr id="53251" name="Picture 2" descr="https://upload.wikimedia.org/wikipedia/commons/thumb/b/b5/Cloud_computing.svg/800px-Cloud_computing.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924" y="1070358"/>
            <a:ext cx="5209261" cy="4773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61162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533400"/>
            <a:ext cx="8686800" cy="1143000"/>
          </a:xfrm>
        </p:spPr>
        <p:txBody>
          <a:bodyPr>
            <a:noAutofit/>
          </a:bodyPr>
          <a:lstStyle/>
          <a:p>
            <a:pPr algn="l"/>
            <a:r>
              <a:rPr lang="en-US" sz="6000" dirty="0" smtClean="0">
                <a:solidFill>
                  <a:schemeClr val="tx1"/>
                </a:solidFill>
                <a:effectLst/>
                <a:latin typeface="Monotype Corsiva" pitchFamily="66" charset="0"/>
                <a:cs typeface="Times New Roman" pitchFamily="18" charset="0"/>
              </a:rPr>
              <a:t> </a:t>
            </a:r>
            <a:r>
              <a:rPr lang="en-US" sz="6000" dirty="0" err="1" smtClean="0">
                <a:solidFill>
                  <a:schemeClr val="tx1"/>
                </a:solidFill>
                <a:effectLst/>
                <a:latin typeface="Monotype Corsiva" pitchFamily="66" charset="0"/>
                <a:cs typeface="Times New Roman" pitchFamily="18" charset="0"/>
              </a:rPr>
              <a:t>Github</a:t>
            </a:r>
            <a:r>
              <a:rPr lang="en-US" sz="6000" dirty="0" smtClean="0">
                <a:solidFill>
                  <a:schemeClr val="tx1"/>
                </a:solidFill>
                <a:effectLst/>
                <a:latin typeface="Monotype Corsiva" pitchFamily="66" charset="0"/>
                <a:cs typeface="Times New Roman" pitchFamily="18" charset="0"/>
              </a:rPr>
              <a:t> </a:t>
            </a:r>
            <a:endParaRPr lang="en-US" sz="6000" dirty="0">
              <a:solidFill>
                <a:schemeClr val="tx1"/>
              </a:solidFill>
              <a:effectLst/>
              <a:latin typeface="Monotype Corsiva" pitchFamily="66" charset="0"/>
              <a:cs typeface="Times New Roman" pitchFamily="18" charset="0"/>
            </a:endParaRPr>
          </a:p>
        </p:txBody>
      </p:sp>
      <p:sp>
        <p:nvSpPr>
          <p:cNvPr id="3" name="Subtitle 2"/>
          <p:cNvSpPr>
            <a:spLocks noGrp="1"/>
          </p:cNvSpPr>
          <p:nvPr>
            <p:ph type="subTitle" idx="1"/>
          </p:nvPr>
        </p:nvSpPr>
        <p:spPr>
          <a:xfrm>
            <a:off x="228600" y="2133600"/>
            <a:ext cx="8686800" cy="4600136"/>
          </a:xfrm>
        </p:spPr>
        <p:txBody>
          <a:bodyPr>
            <a:noAutofit/>
          </a:bodyPr>
          <a:lstStyle/>
          <a:p>
            <a:pPr lvl="3" algn="l">
              <a:buClr>
                <a:schemeClr val="tx1"/>
              </a:buClr>
            </a:pPr>
            <a:endParaRPr lang="en-US" sz="3200" dirty="0" smtClean="0">
              <a:latin typeface="Monotype Corsiva" pitchFamily="66" charset="0"/>
              <a:cs typeface="Times New Roman" pitchFamily="18" charset="0"/>
            </a:endParaRP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86" y="1600200"/>
            <a:ext cx="86868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8620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666896" y="1549066"/>
            <a:ext cx="2983832" cy="4704347"/>
          </a:xfrm>
          <a:custGeom>
            <a:avLst/>
            <a:gdLst>
              <a:gd name="connsiteX0" fmla="*/ 80211 w 3978442"/>
              <a:gd name="connsiteY0" fmla="*/ 16042 h 6272463"/>
              <a:gd name="connsiteX1" fmla="*/ 3978442 w 3978442"/>
              <a:gd name="connsiteY1" fmla="*/ 0 h 6272463"/>
              <a:gd name="connsiteX2" fmla="*/ 2711116 w 3978442"/>
              <a:gd name="connsiteY2" fmla="*/ 6272463 h 6272463"/>
              <a:gd name="connsiteX3" fmla="*/ 0 w 3978442"/>
              <a:gd name="connsiteY3" fmla="*/ 6096000 h 6272463"/>
              <a:gd name="connsiteX4" fmla="*/ 80211 w 3978442"/>
              <a:gd name="connsiteY4" fmla="*/ 16042 h 6272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8442" h="6272463">
                <a:moveTo>
                  <a:pt x="80211" y="16042"/>
                </a:moveTo>
                <a:lnTo>
                  <a:pt x="3978442" y="0"/>
                </a:lnTo>
                <a:lnTo>
                  <a:pt x="2711116" y="6272463"/>
                </a:lnTo>
                <a:lnTo>
                  <a:pt x="0" y="6096000"/>
                </a:lnTo>
                <a:lnTo>
                  <a:pt x="80211" y="16042"/>
                </a:lnTo>
                <a:close/>
              </a:path>
            </a:pathLst>
          </a:cu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endParaRPr>
          </a:p>
        </p:txBody>
      </p:sp>
      <p:sp>
        <p:nvSpPr>
          <p:cNvPr id="3" name="Freeform 2"/>
          <p:cNvSpPr/>
          <p:nvPr/>
        </p:nvSpPr>
        <p:spPr>
          <a:xfrm>
            <a:off x="3008976" y="1444365"/>
            <a:ext cx="5184530" cy="4716379"/>
          </a:xfrm>
          <a:custGeom>
            <a:avLst/>
            <a:gdLst>
              <a:gd name="connsiteX0" fmla="*/ 1122948 w 6641432"/>
              <a:gd name="connsiteY0" fmla="*/ 0 h 6288505"/>
              <a:gd name="connsiteX1" fmla="*/ 0 w 6641432"/>
              <a:gd name="connsiteY1" fmla="*/ 6288505 h 6288505"/>
              <a:gd name="connsiteX2" fmla="*/ 6641432 w 6641432"/>
              <a:gd name="connsiteY2" fmla="*/ 6144126 h 6288505"/>
              <a:gd name="connsiteX3" fmla="*/ 6497053 w 6641432"/>
              <a:gd name="connsiteY3" fmla="*/ 32084 h 6288505"/>
              <a:gd name="connsiteX4" fmla="*/ 1122948 w 6641432"/>
              <a:gd name="connsiteY4" fmla="*/ 0 h 6288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1432" h="6288505">
                <a:moveTo>
                  <a:pt x="1122948" y="0"/>
                </a:moveTo>
                <a:lnTo>
                  <a:pt x="0" y="6288505"/>
                </a:lnTo>
                <a:lnTo>
                  <a:pt x="6641432" y="6144126"/>
                </a:lnTo>
                <a:lnTo>
                  <a:pt x="6497053" y="32084"/>
                </a:lnTo>
                <a:lnTo>
                  <a:pt x="1122948" y="0"/>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endParaRPr>
          </a:p>
        </p:txBody>
      </p:sp>
      <p:cxnSp>
        <p:nvCxnSpPr>
          <p:cNvPr id="4" name="Straight Connector 3"/>
          <p:cNvCxnSpPr/>
          <p:nvPr/>
        </p:nvCxnSpPr>
        <p:spPr>
          <a:xfrm flipH="1">
            <a:off x="3008977" y="857250"/>
            <a:ext cx="987362" cy="5252934"/>
          </a:xfrm>
          <a:prstGeom prst="line">
            <a:avLst/>
          </a:prstGeom>
          <a:ln w="203200">
            <a:solidFill>
              <a:schemeClr val="tx1">
                <a:lumMod val="85000"/>
                <a:lumOff val="15000"/>
              </a:schemeClr>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5522496" y="1338513"/>
            <a:ext cx="2815390" cy="4824663"/>
          </a:xfrm>
          <a:custGeom>
            <a:avLst/>
            <a:gdLst>
              <a:gd name="connsiteX0" fmla="*/ 1203158 w 3753853"/>
              <a:gd name="connsiteY0" fmla="*/ 0 h 6432884"/>
              <a:gd name="connsiteX1" fmla="*/ 0 w 3753853"/>
              <a:gd name="connsiteY1" fmla="*/ 6432884 h 6432884"/>
              <a:gd name="connsiteX2" fmla="*/ 3753853 w 3753853"/>
              <a:gd name="connsiteY2" fmla="*/ 6336632 h 6432884"/>
              <a:gd name="connsiteX3" fmla="*/ 3561348 w 3753853"/>
              <a:gd name="connsiteY3" fmla="*/ 32084 h 6432884"/>
              <a:gd name="connsiteX4" fmla="*/ 1203158 w 3753853"/>
              <a:gd name="connsiteY4" fmla="*/ 0 h 6432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3853" h="6432884">
                <a:moveTo>
                  <a:pt x="1203158" y="0"/>
                </a:moveTo>
                <a:lnTo>
                  <a:pt x="0" y="6432884"/>
                </a:lnTo>
                <a:lnTo>
                  <a:pt x="3753853" y="6336632"/>
                </a:lnTo>
                <a:lnTo>
                  <a:pt x="3561348" y="32084"/>
                </a:lnTo>
                <a:lnTo>
                  <a:pt x="1203158" y="0"/>
                </a:lnTo>
                <a:close/>
              </a:path>
            </a:pathLst>
          </a:cu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500" b="1" dirty="0">
                <a:solidFill>
                  <a:prstClr val="black"/>
                </a:solidFill>
              </a:rPr>
              <a:t>NO SQL</a:t>
            </a:r>
          </a:p>
        </p:txBody>
      </p:sp>
      <p:cxnSp>
        <p:nvCxnSpPr>
          <p:cNvPr id="6" name="Straight Connector 5"/>
          <p:cNvCxnSpPr/>
          <p:nvPr/>
        </p:nvCxnSpPr>
        <p:spPr>
          <a:xfrm flipH="1">
            <a:off x="5505672" y="857250"/>
            <a:ext cx="987362" cy="5252934"/>
          </a:xfrm>
          <a:prstGeom prst="line">
            <a:avLst/>
          </a:prstGeom>
          <a:ln w="203200">
            <a:solidFill>
              <a:schemeClr val="tx1">
                <a:lumMod val="85000"/>
                <a:lumOff val="15000"/>
              </a:schemeClr>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745958" y="935080"/>
            <a:ext cx="7628021" cy="704223"/>
          </a:xfrm>
          <a:custGeom>
            <a:avLst/>
            <a:gdLst>
              <a:gd name="connsiteX0" fmla="*/ 0 w 10170694"/>
              <a:gd name="connsiteY0" fmla="*/ 1235242 h 1235242"/>
              <a:gd name="connsiteX1" fmla="*/ 10170694 w 10170694"/>
              <a:gd name="connsiteY1" fmla="*/ 1235242 h 1235242"/>
              <a:gd name="connsiteX2" fmla="*/ 10170694 w 10170694"/>
              <a:gd name="connsiteY2" fmla="*/ 0 h 1235242"/>
              <a:gd name="connsiteX3" fmla="*/ 144378 w 10170694"/>
              <a:gd name="connsiteY3" fmla="*/ 0 h 1235242"/>
              <a:gd name="connsiteX4" fmla="*/ 0 w 10170694"/>
              <a:gd name="connsiteY4" fmla="*/ 1235242 h 1235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0694" h="1235242">
                <a:moveTo>
                  <a:pt x="0" y="1235242"/>
                </a:moveTo>
                <a:lnTo>
                  <a:pt x="10170694" y="1235242"/>
                </a:lnTo>
                <a:lnTo>
                  <a:pt x="10170694" y="0"/>
                </a:lnTo>
                <a:lnTo>
                  <a:pt x="144378" y="0"/>
                </a:lnTo>
                <a:lnTo>
                  <a:pt x="0" y="123524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endParaRPr>
          </a:p>
        </p:txBody>
      </p:sp>
      <p:pic>
        <p:nvPicPr>
          <p:cNvPr id="8" name="Picture 7"/>
          <p:cNvPicPr>
            <a:picLocks noChangeAspect="1"/>
          </p:cNvPicPr>
          <p:nvPr/>
        </p:nvPicPr>
        <p:blipFill>
          <a:blip r:embed="rId2"/>
          <a:stretch>
            <a:fillRect/>
          </a:stretch>
        </p:blipFill>
        <p:spPr>
          <a:xfrm>
            <a:off x="869383" y="4002797"/>
            <a:ext cx="1074513" cy="571550"/>
          </a:xfrm>
          <a:prstGeom prst="rect">
            <a:avLst/>
          </a:prstGeom>
        </p:spPr>
      </p:pic>
      <p:pic>
        <p:nvPicPr>
          <p:cNvPr id="9" name="Picture 8"/>
          <p:cNvPicPr>
            <a:picLocks noChangeAspect="1"/>
          </p:cNvPicPr>
          <p:nvPr/>
        </p:nvPicPr>
        <p:blipFill>
          <a:blip r:embed="rId3"/>
          <a:stretch>
            <a:fillRect/>
          </a:stretch>
        </p:blipFill>
        <p:spPr>
          <a:xfrm>
            <a:off x="2050754" y="4049682"/>
            <a:ext cx="1074513" cy="571550"/>
          </a:xfrm>
          <a:prstGeom prst="rect">
            <a:avLst/>
          </a:prstGeom>
        </p:spPr>
      </p:pic>
      <p:pic>
        <p:nvPicPr>
          <p:cNvPr id="10" name="Picture 9"/>
          <p:cNvPicPr>
            <a:picLocks noChangeAspect="1"/>
          </p:cNvPicPr>
          <p:nvPr/>
        </p:nvPicPr>
        <p:blipFill>
          <a:blip r:embed="rId4"/>
          <a:stretch>
            <a:fillRect/>
          </a:stretch>
        </p:blipFill>
        <p:spPr>
          <a:xfrm>
            <a:off x="1308505" y="5097861"/>
            <a:ext cx="1133612" cy="603572"/>
          </a:xfrm>
          <a:prstGeom prst="rect">
            <a:avLst/>
          </a:prstGeom>
        </p:spPr>
      </p:pic>
      <p:pic>
        <p:nvPicPr>
          <p:cNvPr id="11" name="Picture 10"/>
          <p:cNvPicPr>
            <a:picLocks noChangeAspect="1"/>
          </p:cNvPicPr>
          <p:nvPr/>
        </p:nvPicPr>
        <p:blipFill>
          <a:blip r:embed="rId5"/>
          <a:stretch>
            <a:fillRect/>
          </a:stretch>
        </p:blipFill>
        <p:spPr>
          <a:xfrm>
            <a:off x="893885" y="2388700"/>
            <a:ext cx="1280210" cy="1066841"/>
          </a:xfrm>
          <a:prstGeom prst="rect">
            <a:avLst/>
          </a:prstGeom>
        </p:spPr>
      </p:pic>
      <p:pic>
        <p:nvPicPr>
          <p:cNvPr id="13" name="Picture 12"/>
          <p:cNvPicPr>
            <a:picLocks noChangeAspect="1"/>
          </p:cNvPicPr>
          <p:nvPr/>
        </p:nvPicPr>
        <p:blipFill>
          <a:blip r:embed="rId6"/>
          <a:stretch>
            <a:fillRect/>
          </a:stretch>
        </p:blipFill>
        <p:spPr>
          <a:xfrm>
            <a:off x="2245973" y="2757799"/>
            <a:ext cx="1069941" cy="571550"/>
          </a:xfrm>
          <a:prstGeom prst="rect">
            <a:avLst/>
          </a:prstGeom>
        </p:spPr>
      </p:pic>
      <p:pic>
        <p:nvPicPr>
          <p:cNvPr id="14" name="Picture 13"/>
          <p:cNvPicPr>
            <a:picLocks noChangeAspect="1"/>
          </p:cNvPicPr>
          <p:nvPr/>
        </p:nvPicPr>
        <p:blipFill>
          <a:blip r:embed="rId7"/>
          <a:stretch>
            <a:fillRect/>
          </a:stretch>
        </p:blipFill>
        <p:spPr>
          <a:xfrm>
            <a:off x="1232700" y="1666579"/>
            <a:ext cx="2272481" cy="882473"/>
          </a:xfrm>
          <a:prstGeom prst="rect">
            <a:avLst/>
          </a:prstGeom>
        </p:spPr>
      </p:pic>
      <p:pic>
        <p:nvPicPr>
          <p:cNvPr id="15" name="Picture 14"/>
          <p:cNvPicPr>
            <a:picLocks noChangeAspect="1"/>
          </p:cNvPicPr>
          <p:nvPr/>
        </p:nvPicPr>
        <p:blipFill>
          <a:blip r:embed="rId8"/>
          <a:stretch>
            <a:fillRect/>
          </a:stretch>
        </p:blipFill>
        <p:spPr>
          <a:xfrm>
            <a:off x="3874567" y="1765241"/>
            <a:ext cx="2322777" cy="759018"/>
          </a:xfrm>
          <a:prstGeom prst="rect">
            <a:avLst/>
          </a:prstGeom>
        </p:spPr>
      </p:pic>
      <p:pic>
        <p:nvPicPr>
          <p:cNvPr id="16" name="Picture 15"/>
          <p:cNvPicPr>
            <a:picLocks noChangeAspect="1"/>
          </p:cNvPicPr>
          <p:nvPr/>
        </p:nvPicPr>
        <p:blipFill>
          <a:blip r:embed="rId9"/>
          <a:stretch>
            <a:fillRect/>
          </a:stretch>
        </p:blipFill>
        <p:spPr>
          <a:xfrm>
            <a:off x="6388143" y="1753172"/>
            <a:ext cx="1627773" cy="882473"/>
          </a:xfrm>
          <a:prstGeom prst="rect">
            <a:avLst/>
          </a:prstGeom>
        </p:spPr>
      </p:pic>
      <p:pic>
        <p:nvPicPr>
          <p:cNvPr id="17" name="Picture 16"/>
          <p:cNvPicPr>
            <a:picLocks noChangeAspect="1"/>
          </p:cNvPicPr>
          <p:nvPr/>
        </p:nvPicPr>
        <p:blipFill rotWithShape="1">
          <a:blip r:embed="rId10"/>
          <a:srcRect l="4031" t="19581" r="3444" b="24189"/>
          <a:stretch/>
        </p:blipFill>
        <p:spPr>
          <a:xfrm>
            <a:off x="1427445" y="1112627"/>
            <a:ext cx="6910440" cy="542499"/>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95532" y="954736"/>
            <a:ext cx="1023582" cy="228323"/>
          </a:xfrm>
          <a:prstGeom prst="rect">
            <a:avLst/>
          </a:prstGeom>
        </p:spPr>
      </p:pic>
      <p:pic>
        <p:nvPicPr>
          <p:cNvPr id="21" name="Picture 20"/>
          <p:cNvPicPr>
            <a:picLocks noChangeAspect="1"/>
          </p:cNvPicPr>
          <p:nvPr/>
        </p:nvPicPr>
        <p:blipFill>
          <a:blip r:embed="rId12"/>
          <a:stretch>
            <a:fillRect/>
          </a:stretch>
        </p:blipFill>
        <p:spPr>
          <a:xfrm>
            <a:off x="4116149" y="3441505"/>
            <a:ext cx="1353429" cy="722438"/>
          </a:xfrm>
          <a:prstGeom prst="rect">
            <a:avLst/>
          </a:prstGeom>
        </p:spPr>
      </p:pic>
      <p:pic>
        <p:nvPicPr>
          <p:cNvPr id="22" name="Picture 21"/>
          <p:cNvPicPr>
            <a:picLocks noChangeAspect="1"/>
          </p:cNvPicPr>
          <p:nvPr/>
        </p:nvPicPr>
        <p:blipFill>
          <a:blip r:embed="rId13"/>
          <a:stretch>
            <a:fillRect/>
          </a:stretch>
        </p:blipFill>
        <p:spPr>
          <a:xfrm>
            <a:off x="3714552" y="4572859"/>
            <a:ext cx="1284843" cy="608129"/>
          </a:xfrm>
          <a:prstGeom prst="rect">
            <a:avLst/>
          </a:prstGeom>
        </p:spPr>
      </p:pic>
      <p:pic>
        <p:nvPicPr>
          <p:cNvPr id="23" name="Picture 22"/>
          <p:cNvPicPr>
            <a:picLocks noChangeAspect="1"/>
          </p:cNvPicPr>
          <p:nvPr/>
        </p:nvPicPr>
        <p:blipFill>
          <a:blip r:embed="rId14"/>
          <a:stretch>
            <a:fillRect/>
          </a:stretch>
        </p:blipFill>
        <p:spPr>
          <a:xfrm>
            <a:off x="6118781" y="3935594"/>
            <a:ext cx="1650635" cy="1060796"/>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78901" y="2743623"/>
            <a:ext cx="1463362" cy="509962"/>
          </a:xfrm>
          <a:prstGeom prst="rect">
            <a:avLst/>
          </a:prstGeom>
          <a:ln>
            <a:noFill/>
          </a:ln>
          <a:effectLst>
            <a:softEdge rad="112500"/>
          </a:effectLst>
        </p:spPr>
      </p:pic>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83863" y="5319589"/>
            <a:ext cx="1460042" cy="651993"/>
          </a:xfrm>
          <a:prstGeom prst="rect">
            <a:avLst/>
          </a:prstGeom>
        </p:spPr>
      </p:pic>
    </p:spTree>
    <p:extLst>
      <p:ext uri="{BB962C8B-B14F-4D97-AF65-F5344CB8AC3E}">
        <p14:creationId xmlns:p14="http://schemas.microsoft.com/office/powerpoint/2010/main" val="3759688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000"/>
                            </p:stCondLst>
                            <p:childTnLst>
                              <p:par>
                                <p:cTn id="29" presetID="10" presetClass="entr" presetSubtype="0" fill="hold" nodeType="afterEffect">
                                  <p:stCondLst>
                                    <p:cond delay="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5000"/>
                            </p:stCondLst>
                            <p:childTnLst>
                              <p:par>
                                <p:cTn id="41" presetID="10" presetClass="entr" presetSubtype="0" fill="hold" nodeType="afterEffect">
                                  <p:stCondLst>
                                    <p:cond delay="5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40" y="1026351"/>
            <a:ext cx="9028134" cy="4974399"/>
          </a:xfrm>
          <a:prstGeom prst="rect">
            <a:avLst/>
          </a:prstGeom>
        </p:spPr>
      </p:pic>
      <p:sp>
        <p:nvSpPr>
          <p:cNvPr id="4" name="TextBox 3"/>
          <p:cNvSpPr txBox="1"/>
          <p:nvPr/>
        </p:nvSpPr>
        <p:spPr>
          <a:xfrm>
            <a:off x="206679" y="4831132"/>
            <a:ext cx="4011460" cy="300082"/>
          </a:xfrm>
          <a:prstGeom prst="rect">
            <a:avLst/>
          </a:prstGeom>
          <a:solidFill>
            <a:srgbClr val="FFFF00"/>
          </a:solidFill>
        </p:spPr>
        <p:txBody>
          <a:bodyPr wrap="square" rtlCol="0">
            <a:spAutoFit/>
          </a:bodyPr>
          <a:lstStyle/>
          <a:p>
            <a:pPr defTabSz="342900"/>
            <a:endParaRPr lang="en-US" sz="1350" dirty="0">
              <a:solidFill>
                <a:srgbClr val="292934"/>
              </a:solidFill>
            </a:endParaRPr>
          </a:p>
        </p:txBody>
      </p:sp>
    </p:spTree>
    <p:extLst>
      <p:ext uri="{BB962C8B-B14F-4D97-AF65-F5344CB8AC3E}">
        <p14:creationId xmlns:p14="http://schemas.microsoft.com/office/powerpoint/2010/main" val="1561085355"/>
      </p:ext>
    </p:extLst>
  </p:cSld>
  <p:clrMapOvr>
    <a:masterClrMapping/>
  </p:clrMapOvr>
  <p:transition spd="slow">
    <p:randomBar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QUERIES?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102436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3200400"/>
            <a:ext cx="8458200" cy="609600"/>
          </a:xfrm>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0770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56458" y="152400"/>
            <a:ext cx="7088981" cy="704850"/>
          </a:xfrm>
        </p:spPr>
        <p:txBody>
          <a:bodyPr>
            <a:normAutofit/>
          </a:bodyPr>
          <a:lstStyle/>
          <a:p>
            <a:r>
              <a:rPr lang="en-US" sz="2400" dirty="0" smtClean="0">
                <a:solidFill>
                  <a:srgbClr val="FF0000"/>
                </a:solidFill>
              </a:rPr>
              <a:t>The Buzz words in Digital Transformation ….</a:t>
            </a:r>
            <a:endParaRPr lang="en-US" sz="2400" dirty="0">
              <a:solidFill>
                <a:srgbClr val="FF0000"/>
              </a:solidFill>
            </a:endParaRPr>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801874774"/>
              </p:ext>
            </p:extLst>
          </p:nvPr>
        </p:nvGraphicFramePr>
        <p:xfrm>
          <a:off x="0" y="609600"/>
          <a:ext cx="6858000" cy="609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0" name="Picture 2" descr="https://librarydoriot.files.wordpress.com/2013/03/consumer_euromonito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4383" y="3084191"/>
            <a:ext cx="946566" cy="1319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887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 y="152400"/>
            <a:ext cx="8229600" cy="1143000"/>
          </a:xfrm>
        </p:spPr>
        <p:txBody>
          <a:bodyPr/>
          <a:lstStyle/>
          <a:p>
            <a:r>
              <a:rPr lang="en-US" b="1" dirty="0" smtClean="0"/>
              <a:t>Challenges - Data Storage</a:t>
            </a: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3883241"/>
            <a:ext cx="2143125" cy="21431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8247" y="1176388"/>
            <a:ext cx="2388553" cy="1743075"/>
          </a:xfrm>
          <a:prstGeom prst="rect">
            <a:avLst/>
          </a:prstGeom>
        </p:spPr>
      </p:pic>
      <p:sp>
        <p:nvSpPr>
          <p:cNvPr id="7" name="TextBox 6"/>
          <p:cNvSpPr txBox="1"/>
          <p:nvPr/>
        </p:nvSpPr>
        <p:spPr>
          <a:xfrm>
            <a:off x="4876800" y="2047926"/>
            <a:ext cx="1445396" cy="369332"/>
          </a:xfrm>
          <a:prstGeom prst="rect">
            <a:avLst/>
          </a:prstGeom>
          <a:noFill/>
        </p:spPr>
        <p:txBody>
          <a:bodyPr wrap="none" rtlCol="0">
            <a:spAutoFit/>
          </a:bodyPr>
          <a:lstStyle/>
          <a:p>
            <a:r>
              <a:rPr lang="en-US" dirty="0" smtClean="0"/>
              <a:t>Cost Effective</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1443087"/>
            <a:ext cx="3771900" cy="1209675"/>
          </a:xfrm>
          <a:prstGeom prst="rect">
            <a:avLst/>
          </a:prstGeom>
        </p:spPr>
      </p:pic>
      <p:sp>
        <p:nvSpPr>
          <p:cNvPr id="9" name="TextBox 8"/>
          <p:cNvSpPr txBox="1"/>
          <p:nvPr/>
        </p:nvSpPr>
        <p:spPr>
          <a:xfrm>
            <a:off x="526166" y="6017657"/>
            <a:ext cx="1202893" cy="369332"/>
          </a:xfrm>
          <a:prstGeom prst="rect">
            <a:avLst/>
          </a:prstGeom>
          <a:noFill/>
        </p:spPr>
        <p:txBody>
          <a:bodyPr wrap="none" rtlCol="0">
            <a:spAutoFit/>
          </a:bodyPr>
          <a:lstStyle/>
          <a:p>
            <a:r>
              <a:rPr lang="en-US" dirty="0" smtClean="0"/>
              <a:t>Availability</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0116" y="2497523"/>
            <a:ext cx="2045027" cy="1636022"/>
          </a:xfrm>
          <a:prstGeom prst="rect">
            <a:avLst/>
          </a:prstGeom>
        </p:spPr>
      </p:pic>
      <p:sp>
        <p:nvSpPr>
          <p:cNvPr id="11" name="TextBox 10"/>
          <p:cNvSpPr txBox="1"/>
          <p:nvPr/>
        </p:nvSpPr>
        <p:spPr>
          <a:xfrm>
            <a:off x="3671730" y="4122882"/>
            <a:ext cx="939681" cy="369332"/>
          </a:xfrm>
          <a:prstGeom prst="rect">
            <a:avLst/>
          </a:prstGeom>
          <a:noFill/>
        </p:spPr>
        <p:txBody>
          <a:bodyPr wrap="none" rtlCol="0">
            <a:spAutoFit/>
          </a:bodyPr>
          <a:lstStyle/>
          <a:p>
            <a:r>
              <a:rPr lang="en-US" dirty="0" smtClean="0"/>
              <a:t>Security</a:t>
            </a:r>
            <a:endParaRPr lang="en-US" dirty="0"/>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8079" y="4333444"/>
            <a:ext cx="2187598" cy="1638587"/>
          </a:xfrm>
          <a:prstGeom prst="rect">
            <a:avLst/>
          </a:prstGeom>
        </p:spPr>
      </p:pic>
      <p:sp>
        <p:nvSpPr>
          <p:cNvPr id="13" name="TextBox 12"/>
          <p:cNvSpPr txBox="1"/>
          <p:nvPr/>
        </p:nvSpPr>
        <p:spPr>
          <a:xfrm>
            <a:off x="6697074" y="6135257"/>
            <a:ext cx="1609608" cy="369332"/>
          </a:xfrm>
          <a:prstGeom prst="rect">
            <a:avLst/>
          </a:prstGeom>
          <a:noFill/>
        </p:spPr>
        <p:txBody>
          <a:bodyPr wrap="none" rtlCol="0">
            <a:spAutoFit/>
          </a:bodyPr>
          <a:lstStyle/>
          <a:p>
            <a:r>
              <a:rPr lang="en-US" dirty="0" smtClean="0"/>
              <a:t>Personalization</a:t>
            </a:r>
            <a:endParaRPr lang="en-US" dirty="0"/>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2681" y="4934255"/>
            <a:ext cx="2192462" cy="1943339"/>
          </a:xfrm>
          <a:prstGeom prst="rect">
            <a:avLst/>
          </a:prstGeom>
        </p:spPr>
      </p:pic>
    </p:spTree>
    <p:extLst>
      <p:ext uri="{BB962C8B-B14F-4D97-AF65-F5344CB8AC3E}">
        <p14:creationId xmlns:p14="http://schemas.microsoft.com/office/powerpoint/2010/main" val="35178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fltVal val="0"/>
                                          </p:val>
                                        </p:tav>
                                        <p:tav tm="100000">
                                          <p:val>
                                            <p:strVal val="#ppt_w"/>
                                          </p:val>
                                        </p:tav>
                                      </p:tavLst>
                                    </p:anim>
                                    <p:anim calcmode="lin" valueType="num">
                                      <p:cBhvr>
                                        <p:cTn id="32" dur="1000" fill="hold"/>
                                        <p:tgtEl>
                                          <p:spTgt spid="14"/>
                                        </p:tgtEl>
                                        <p:attrNameLst>
                                          <p:attrName>ppt_h</p:attrName>
                                        </p:attrNameLst>
                                      </p:cBhvr>
                                      <p:tavLst>
                                        <p:tav tm="0">
                                          <p:val>
                                            <p:fltVal val="0"/>
                                          </p:val>
                                        </p:tav>
                                        <p:tav tm="100000">
                                          <p:val>
                                            <p:strVal val="#ppt_h"/>
                                          </p:val>
                                        </p:tav>
                                      </p:tavLst>
                                    </p:anim>
                                    <p:anim calcmode="lin" valueType="num">
                                      <p:cBhvr>
                                        <p:cTn id="33" dur="1000" fill="hold"/>
                                        <p:tgtEl>
                                          <p:spTgt spid="14"/>
                                        </p:tgtEl>
                                        <p:attrNameLst>
                                          <p:attrName>style.rotation</p:attrName>
                                        </p:attrNameLst>
                                      </p:cBhvr>
                                      <p:tavLst>
                                        <p:tav tm="0">
                                          <p:val>
                                            <p:fltVal val="90"/>
                                          </p:val>
                                        </p:tav>
                                        <p:tav tm="100000">
                                          <p:val>
                                            <p:fltVal val="0"/>
                                          </p:val>
                                        </p:tav>
                                      </p:tavLst>
                                    </p:anim>
                                    <p:animEffect transition="in" filter="fade">
                                      <p:cBhvr>
                                        <p:cTn id="34" dur="10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randombar(horizontal)">
                                      <p:cBhvr>
                                        <p:cTn id="39" dur="500"/>
                                        <p:tgtEl>
                                          <p:spTgt spid="1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randombar(horizont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Global Business: Demand </a:t>
            </a:r>
            <a:endParaRPr lang="en-US" dirty="0"/>
          </a:p>
        </p:txBody>
      </p:sp>
      <p:sp>
        <p:nvSpPr>
          <p:cNvPr id="4" name="TextBox 3"/>
          <p:cNvSpPr txBox="1"/>
          <p:nvPr/>
        </p:nvSpPr>
        <p:spPr>
          <a:xfrm>
            <a:off x="533400" y="1447800"/>
            <a:ext cx="8382000" cy="5786199"/>
          </a:xfrm>
          <a:prstGeom prst="rect">
            <a:avLst/>
          </a:prstGeom>
          <a:noFill/>
        </p:spPr>
        <p:txBody>
          <a:bodyPr wrap="square" rtlCol="0">
            <a:spAutoFit/>
          </a:bodyPr>
          <a:lstStyle/>
          <a:p>
            <a:pPr marL="342900" indent="-342900">
              <a:buAutoNum type="arabicPeriod"/>
            </a:pPr>
            <a:r>
              <a:rPr lang="en-US" sz="2400" dirty="0" smtClean="0">
                <a:latin typeface="Aharoni" panose="02010803020104030203" pitchFamily="2" charset="-79"/>
                <a:cs typeface="Aharoni" panose="02010803020104030203" pitchFamily="2" charset="-79"/>
              </a:rPr>
              <a:t>Mobile data usage – 51%  - by Dave Chaffey –   EMC</a:t>
            </a:r>
          </a:p>
          <a:p>
            <a:pPr marL="342900" indent="-342900">
              <a:buAutoNum type="arabicPeriod"/>
            </a:pPr>
            <a:endParaRPr lang="en-US" sz="2400" dirty="0" smtClean="0">
              <a:latin typeface="Aharoni" panose="02010803020104030203" pitchFamily="2" charset="-79"/>
              <a:cs typeface="Aharoni" panose="02010803020104030203" pitchFamily="2" charset="-79"/>
            </a:endParaRPr>
          </a:p>
          <a:p>
            <a:pPr marL="342900" indent="-342900">
              <a:buFontTx/>
              <a:buAutoNum type="arabicPeriod"/>
            </a:pPr>
            <a:r>
              <a:rPr lang="en-US" sz="3600" dirty="0">
                <a:latin typeface="Aharoni" panose="02010803020104030203" pitchFamily="2" charset="-79"/>
                <a:cs typeface="Aharoni" panose="02010803020104030203" pitchFamily="2" charset="-79"/>
              </a:rPr>
              <a:t>78%</a:t>
            </a:r>
            <a:r>
              <a:rPr lang="en-US" sz="2400" dirty="0">
                <a:latin typeface="Aharoni" panose="02010803020104030203" pitchFamily="2" charset="-79"/>
                <a:cs typeface="Aharoni" panose="02010803020104030203" pitchFamily="2" charset="-79"/>
              </a:rPr>
              <a:t> data </a:t>
            </a:r>
            <a:r>
              <a:rPr lang="en-US" sz="2400" dirty="0" smtClean="0">
                <a:latin typeface="Aharoni" panose="02010803020104030203" pitchFamily="2" charset="-79"/>
                <a:cs typeface="Aharoni" panose="02010803020104030203" pitchFamily="2" charset="-79"/>
              </a:rPr>
              <a:t>is accessed </a:t>
            </a:r>
            <a:r>
              <a:rPr lang="en-US" sz="2400" dirty="0">
                <a:latin typeface="Aharoni" panose="02010803020104030203" pitchFamily="2" charset="-79"/>
                <a:cs typeface="Aharoni" panose="02010803020104030203" pitchFamily="2" charset="-79"/>
              </a:rPr>
              <a:t>in cloud by 2017 - IDC </a:t>
            </a:r>
          </a:p>
          <a:p>
            <a:pPr marL="342900" indent="-342900">
              <a:buAutoNum type="arabicPeriod"/>
            </a:pPr>
            <a:endParaRPr lang="en-US" sz="2400" dirty="0">
              <a:latin typeface="Aharoni" panose="02010803020104030203" pitchFamily="2" charset="-79"/>
              <a:cs typeface="Aharoni" panose="02010803020104030203" pitchFamily="2" charset="-79"/>
            </a:endParaRPr>
          </a:p>
          <a:p>
            <a:pPr marL="342900" indent="-342900">
              <a:buAutoNum type="arabicPeriod"/>
            </a:pPr>
            <a:r>
              <a:rPr lang="en-US" sz="2400" dirty="0" smtClean="0">
                <a:latin typeface="Aharoni" panose="02010803020104030203" pitchFamily="2" charset="-79"/>
                <a:cs typeface="Aharoni" panose="02010803020104030203" pitchFamily="2" charset="-79"/>
              </a:rPr>
              <a:t>Responsive software Design </a:t>
            </a:r>
          </a:p>
          <a:p>
            <a:pPr marL="342900" indent="-342900">
              <a:buAutoNum type="arabicPeriod"/>
            </a:pPr>
            <a:endParaRPr lang="en-US" sz="2400" dirty="0" smtClean="0">
              <a:latin typeface="Aharoni" panose="02010803020104030203" pitchFamily="2" charset="-79"/>
              <a:cs typeface="Aharoni" panose="02010803020104030203" pitchFamily="2" charset="-79"/>
            </a:endParaRPr>
          </a:p>
          <a:p>
            <a:pPr marL="342900" indent="-342900">
              <a:buAutoNum type="arabicPeriod"/>
            </a:pPr>
            <a:r>
              <a:rPr lang="en-US" sz="2400" dirty="0" smtClean="0">
                <a:latin typeface="Aharoni" panose="02010803020104030203" pitchFamily="2" charset="-79"/>
                <a:cs typeface="Aharoni" panose="02010803020104030203" pitchFamily="2" charset="-79"/>
              </a:rPr>
              <a:t>Digital materials and video streaming support</a:t>
            </a:r>
          </a:p>
          <a:p>
            <a:pPr marL="342900" indent="-342900">
              <a:buAutoNum type="arabicPeriod"/>
            </a:pPr>
            <a:endParaRPr lang="en-US" sz="2400" dirty="0" smtClean="0">
              <a:latin typeface="Aharoni" panose="02010803020104030203" pitchFamily="2" charset="-79"/>
              <a:cs typeface="Aharoni" panose="02010803020104030203" pitchFamily="2" charset="-79"/>
            </a:endParaRPr>
          </a:p>
          <a:p>
            <a:pPr marL="342900" indent="-342900">
              <a:buAutoNum type="arabicPeriod"/>
            </a:pPr>
            <a:r>
              <a:rPr lang="en-US" sz="2400" dirty="0" smtClean="0">
                <a:latin typeface="Aharoni" panose="02010803020104030203" pitchFamily="2" charset="-79"/>
                <a:cs typeface="Aharoni" panose="02010803020104030203" pitchFamily="2" charset="-79"/>
              </a:rPr>
              <a:t>Quick accessing</a:t>
            </a:r>
          </a:p>
          <a:p>
            <a:pPr marL="342900" indent="-342900">
              <a:buAutoNum type="arabicPeriod"/>
            </a:pPr>
            <a:endParaRPr lang="en-US" sz="2400" dirty="0" smtClean="0">
              <a:latin typeface="Aharoni" panose="02010803020104030203" pitchFamily="2" charset="-79"/>
              <a:cs typeface="Aharoni" panose="02010803020104030203" pitchFamily="2" charset="-79"/>
            </a:endParaRPr>
          </a:p>
          <a:p>
            <a:pPr marL="342900" indent="-342900">
              <a:buFontTx/>
              <a:buAutoNum type="arabicPeriod"/>
            </a:pPr>
            <a:r>
              <a:rPr lang="en-US" sz="2400" spc="100" dirty="0">
                <a:latin typeface="Aharoni" panose="02010803020104030203" pitchFamily="2" charset="-79"/>
                <a:cs typeface="Aharoni" panose="02010803020104030203" pitchFamily="2" charset="-79"/>
              </a:rPr>
              <a:t>Industry approach  – </a:t>
            </a:r>
            <a:r>
              <a:rPr lang="en-US" sz="4000" spc="100" dirty="0">
                <a:latin typeface="Aharoni" panose="02010803020104030203" pitchFamily="2" charset="-79"/>
                <a:cs typeface="Aharoni" panose="02010803020104030203" pitchFamily="2" charset="-79"/>
              </a:rPr>
              <a:t>1.5</a:t>
            </a:r>
            <a:r>
              <a:rPr lang="en-US" sz="2800" spc="100" dirty="0">
                <a:latin typeface="Aharoni" panose="02010803020104030203" pitchFamily="2" charset="-79"/>
                <a:cs typeface="Aharoni" panose="02010803020104030203" pitchFamily="2" charset="-79"/>
              </a:rPr>
              <a:t> M</a:t>
            </a:r>
            <a:r>
              <a:rPr lang="en-US" sz="2400" spc="100" dirty="0">
                <a:latin typeface="Aharoni" panose="02010803020104030203" pitchFamily="2" charset="-79"/>
                <a:cs typeface="Aharoni" panose="02010803020104030203" pitchFamily="2" charset="-79"/>
              </a:rPr>
              <a:t> business in </a:t>
            </a:r>
            <a:r>
              <a:rPr lang="en-US" sz="2400" spc="100" dirty="0" err="1">
                <a:latin typeface="Aharoni" panose="02010803020104030203" pitchFamily="2" charset="-79"/>
                <a:cs typeface="Aharoni" panose="02010803020104030203" pitchFamily="2" charset="-79"/>
              </a:rPr>
              <a:t>IoT</a:t>
            </a:r>
            <a:r>
              <a:rPr lang="en-US" sz="2400" spc="100" dirty="0">
                <a:latin typeface="Aharoni" panose="02010803020104030203" pitchFamily="2" charset="-79"/>
                <a:cs typeface="Aharoni" panose="02010803020104030203" pitchFamily="2" charset="-79"/>
              </a:rPr>
              <a:t> by next year</a:t>
            </a:r>
            <a:endParaRPr lang="en-US" sz="2400" dirty="0">
              <a:latin typeface="Aharoni" panose="02010803020104030203" pitchFamily="2" charset="-79"/>
              <a:cs typeface="Aharoni" panose="02010803020104030203" pitchFamily="2" charset="-79"/>
            </a:endParaRPr>
          </a:p>
          <a:p>
            <a:pPr marL="342900" indent="-342900">
              <a:buAutoNum type="arabicPeriod"/>
            </a:pPr>
            <a:endParaRPr lang="en-US" dirty="0" smtClean="0">
              <a:latin typeface="Aharoni" panose="02010803020104030203" pitchFamily="2" charset="-79"/>
              <a:cs typeface="Aharoni" panose="02010803020104030203" pitchFamily="2" charset="-79"/>
            </a:endParaRPr>
          </a:p>
          <a:p>
            <a:endParaRPr lang="en-US" dirty="0" smtClean="0">
              <a:latin typeface="Aharoni" panose="02010803020104030203" pitchFamily="2" charset="-79"/>
              <a:cs typeface="Aharoni" panose="02010803020104030203" pitchFamily="2" charset="-79"/>
            </a:endParaRPr>
          </a:p>
          <a:p>
            <a:pPr marL="342900" indent="-342900">
              <a:buAutoNum type="arabicPeriod"/>
            </a:pPr>
            <a:endParaRPr lang="en-US" dirty="0" smtClean="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9781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8000" dirty="0" smtClean="0">
                <a:solidFill>
                  <a:schemeClr val="tx1"/>
                </a:solidFill>
                <a:latin typeface="Monotype Corsiva" pitchFamily="66" charset="0"/>
              </a:rPr>
              <a:t>Big Data Analysis</a:t>
            </a:r>
            <a:endParaRPr lang="en-US" dirty="0"/>
          </a:p>
        </p:txBody>
      </p:sp>
    </p:spTree>
    <p:extLst>
      <p:ext uri="{BB962C8B-B14F-4D97-AF65-F5344CB8AC3E}">
        <p14:creationId xmlns:p14="http://schemas.microsoft.com/office/powerpoint/2010/main" val="359761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Big data?</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1115175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10.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1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12.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884</TotalTime>
  <Words>1251</Words>
  <Application>Microsoft Office PowerPoint</Application>
  <PresentationFormat>On-screen Show (4:3)</PresentationFormat>
  <Paragraphs>228</Paragraphs>
  <Slides>46</Slides>
  <Notes>3</Notes>
  <HiddenSlides>3</HiddenSlides>
  <MMClips>0</MMClips>
  <ScaleCrop>false</ScaleCrop>
  <HeadingPairs>
    <vt:vector size="6" baseType="variant">
      <vt:variant>
        <vt:lpstr>Fonts Used</vt:lpstr>
      </vt:variant>
      <vt:variant>
        <vt:i4>17</vt:i4>
      </vt:variant>
      <vt:variant>
        <vt:lpstr>Theme</vt:lpstr>
      </vt:variant>
      <vt:variant>
        <vt:i4>12</vt:i4>
      </vt:variant>
      <vt:variant>
        <vt:lpstr>Slide Titles</vt:lpstr>
      </vt:variant>
      <vt:variant>
        <vt:i4>46</vt:i4>
      </vt:variant>
    </vt:vector>
  </HeadingPairs>
  <TitlesOfParts>
    <vt:vector size="75" baseType="lpstr">
      <vt:lpstr>MS Mincho</vt:lpstr>
      <vt:lpstr>新細明體</vt:lpstr>
      <vt:lpstr>宋体</vt:lpstr>
      <vt:lpstr>Agency FB</vt:lpstr>
      <vt:lpstr>Aharoni</vt:lpstr>
      <vt:lpstr>Arial</vt:lpstr>
      <vt:lpstr>Calibri</vt:lpstr>
      <vt:lpstr>Calibri Light</vt:lpstr>
      <vt:lpstr>Gill Sans</vt:lpstr>
      <vt:lpstr>Gill Sans MT</vt:lpstr>
      <vt:lpstr>Monotype Corsiva</vt:lpstr>
      <vt:lpstr>Times New Roman</vt:lpstr>
      <vt:lpstr>Verdana</vt:lpstr>
      <vt:lpstr>Vrinda</vt:lpstr>
      <vt:lpstr>Whipsmart</vt:lpstr>
      <vt:lpstr>Wingdings</vt:lpstr>
      <vt:lpstr>Wingdings 2</vt:lpstr>
      <vt:lpstr>Solstice</vt:lpstr>
      <vt:lpstr>1_Office Theme</vt:lpstr>
      <vt:lpstr>2_Office Theme</vt:lpstr>
      <vt:lpstr>3_Office Theme</vt:lpstr>
      <vt:lpstr>Office Theme</vt:lpstr>
      <vt:lpstr>4_Office Theme</vt:lpstr>
      <vt:lpstr>5_Office Theme</vt:lpstr>
      <vt:lpstr>6_Office Theme</vt:lpstr>
      <vt:lpstr>7_Office Theme</vt:lpstr>
      <vt:lpstr>Clarity</vt:lpstr>
      <vt:lpstr>Retrospect</vt:lpstr>
      <vt:lpstr>8_Office Theme</vt:lpstr>
      <vt:lpstr>Big Data &amp; Data Science</vt:lpstr>
      <vt:lpstr>PowerPoint Presentation</vt:lpstr>
      <vt:lpstr>PowerPoint Presentation</vt:lpstr>
      <vt:lpstr>PowerPoint Presentation</vt:lpstr>
      <vt:lpstr>The Buzz words in Digital Transformation ….</vt:lpstr>
      <vt:lpstr>Challenges - Data Storage</vt:lpstr>
      <vt:lpstr>Global Business: Demand </vt:lpstr>
      <vt:lpstr>Big Data Analysis</vt:lpstr>
      <vt:lpstr>What is Big data?</vt:lpstr>
      <vt:lpstr> </vt:lpstr>
      <vt:lpstr>  Big Data</vt:lpstr>
      <vt:lpstr> </vt:lpstr>
      <vt:lpstr>PowerPoint Presentation</vt:lpstr>
      <vt:lpstr>PowerPoint Presentation</vt:lpstr>
      <vt:lpstr>DATA</vt:lpstr>
      <vt:lpstr>PowerPoint Presentation</vt:lpstr>
      <vt:lpstr>Common Unstructured Data Format</vt:lpstr>
      <vt:lpstr>NoSQL (Not Only SQL)</vt:lpstr>
      <vt:lpstr>PowerPoint Presentation</vt:lpstr>
      <vt:lpstr>NoSQL - MongoDB</vt:lpstr>
      <vt:lpstr>PowerPoint Presentation</vt:lpstr>
      <vt:lpstr>Hadoop</vt:lpstr>
      <vt:lpstr>Features of Hadoop</vt:lpstr>
      <vt:lpstr>Major Components</vt:lpstr>
      <vt:lpstr>  Hadoop Eco System s</vt:lpstr>
      <vt:lpstr>     Technology used</vt:lpstr>
      <vt:lpstr> Map Reduce</vt:lpstr>
      <vt:lpstr>Pig</vt:lpstr>
      <vt:lpstr>Example</vt:lpstr>
      <vt:lpstr>Hive</vt:lpstr>
      <vt:lpstr>Example</vt:lpstr>
      <vt:lpstr>Sqoop</vt:lpstr>
      <vt:lpstr> How its work?</vt:lpstr>
      <vt:lpstr>PYTHON  &amp; Big Data</vt:lpstr>
      <vt:lpstr>PowerPoint Presentation</vt:lpstr>
      <vt:lpstr>PowerPoint Presentation</vt:lpstr>
      <vt:lpstr>PowerPoint Presentation</vt:lpstr>
      <vt:lpstr>PowerPoint Presentation</vt:lpstr>
      <vt:lpstr>Web Scraping – Surfing Net</vt:lpstr>
      <vt:lpstr>PowerPoint Presentation</vt:lpstr>
      <vt:lpstr>Cloud computing </vt:lpstr>
      <vt:lpstr> Github </vt:lpstr>
      <vt:lpstr>PowerPoint Presentation</vt:lpstr>
      <vt:lpstr>PowerPoint Presentation</vt:lpstr>
      <vt:lpstr>QUERIES?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NIIT LAP</dc:creator>
  <cp:lastModifiedBy>Mary Theresa Rani P.T</cp:lastModifiedBy>
  <cp:revision>185</cp:revision>
  <dcterms:created xsi:type="dcterms:W3CDTF">2016-11-29T03:30:56Z</dcterms:created>
  <dcterms:modified xsi:type="dcterms:W3CDTF">2018-07-19T07:58:38Z</dcterms:modified>
</cp:coreProperties>
</file>